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2"/>
    <p:sldId id="275" r:id="rId3"/>
    <p:sldId id="285" r:id="rId4"/>
    <p:sldId id="276" r:id="rId5"/>
    <p:sldId id="277" r:id="rId6"/>
    <p:sldId id="279" r:id="rId7"/>
    <p:sldId id="280" r:id="rId8"/>
    <p:sldId id="281" r:id="rId9"/>
    <p:sldId id="282" r:id="rId10"/>
    <p:sldId id="278" r:id="rId11"/>
    <p:sldId id="299" r:id="rId12"/>
    <p:sldId id="284" r:id="rId13"/>
    <p:sldId id="286" r:id="rId14"/>
    <p:sldId id="290" r:id="rId15"/>
    <p:sldId id="291" r:id="rId16"/>
    <p:sldId id="287" r:id="rId17"/>
    <p:sldId id="317" r:id="rId18"/>
    <p:sldId id="288" r:id="rId19"/>
    <p:sldId id="301" r:id="rId20"/>
    <p:sldId id="304" r:id="rId21"/>
    <p:sldId id="302" r:id="rId22"/>
    <p:sldId id="308" r:id="rId23"/>
    <p:sldId id="307" r:id="rId24"/>
    <p:sldId id="306" r:id="rId25"/>
    <p:sldId id="303" r:id="rId26"/>
    <p:sldId id="292" r:id="rId27"/>
    <p:sldId id="310" r:id="rId28"/>
    <p:sldId id="311" r:id="rId29"/>
    <p:sldId id="309" r:id="rId30"/>
    <p:sldId id="315" r:id="rId31"/>
    <p:sldId id="314" r:id="rId32"/>
    <p:sldId id="313" r:id="rId33"/>
    <p:sldId id="293" r:id="rId34"/>
    <p:sldId id="295" r:id="rId35"/>
    <p:sldId id="289" r:id="rId36"/>
    <p:sldId id="297" r:id="rId37"/>
    <p:sldId id="296" r:id="rId38"/>
    <p:sldId id="298" r:id="rId39"/>
    <p:sldId id="316" r:id="rId40"/>
    <p:sldId id="318" r:id="rId41"/>
    <p:sldId id="274" r:id="rId4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48B0"/>
    <a:srgbClr val="007AAA"/>
    <a:srgbClr val="FF9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99"/>
    <p:restoredTop sz="94703"/>
  </p:normalViewPr>
  <p:slideViewPr>
    <p:cSldViewPr snapToGrid="0">
      <p:cViewPr varScale="1">
        <p:scale>
          <a:sx n="59" d="100"/>
          <a:sy n="59" d="100"/>
        </p:scale>
        <p:origin x="608" y="28"/>
      </p:cViewPr>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7790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apg-enterprises.com/" TargetMode="External"/><Relationship Id="rId7"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hyperlink" Target="https://www.facebook.com/apgrossenterprises/" TargetMode="External"/><Relationship Id="rId10" Type="http://schemas.openxmlformats.org/officeDocument/2006/relationships/image" Target="../media/image6.jpeg"/><Relationship Id="rId4" Type="http://schemas.openxmlformats.org/officeDocument/2006/relationships/hyperlink" Target="mailto:admin@apg-enterprises.com" TargetMode="External"/><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erriam-webster.com/dictionary/ecology"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rriam-webster.com/dictionary/ecology"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23.jpg"/><Relationship Id="rId7"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facebook.com/apgrossenterprises/" TargetMode="External"/><Relationship Id="rId5" Type="http://schemas.openxmlformats.org/officeDocument/2006/relationships/hyperlink" Target="mailto:admin@apg-enterprises.com" TargetMode="External"/><Relationship Id="rId4" Type="http://schemas.openxmlformats.org/officeDocument/2006/relationships/hyperlink" Target="http://www.apg-enterprises.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76CC20-4DB7-75EF-C798-871B14BCC2D5}"/>
              </a:ext>
            </a:extLst>
          </p:cNvPr>
          <p:cNvSpPr/>
          <p:nvPr/>
        </p:nvSpPr>
        <p:spPr>
          <a:xfrm>
            <a:off x="5584371" y="0"/>
            <a:ext cx="6607629" cy="5955476"/>
          </a:xfrm>
          <a:prstGeom prst="rect">
            <a:avLst/>
          </a:prstGeom>
          <a:solidFill>
            <a:schemeClr val="accent2"/>
          </a:solidFill>
        </p:spPr>
        <p:txBody>
          <a:bodyPr wrap="square" lIns="91440" tIns="45720" rIns="91440" bIns="45720">
            <a:spAutoFit/>
          </a:bodyPr>
          <a:lstStyle/>
          <a:p>
            <a:pPr algn="ctr"/>
            <a:endParaRPr lang="en-US" sz="1600" dirty="0">
              <a:ln w="0"/>
              <a:solidFill>
                <a:schemeClr val="tx1"/>
              </a:solidFill>
              <a:effectLst>
                <a:outerShdw blurRad="38100" dist="19050" dir="2700000" algn="tl" rotWithShape="0">
                  <a:schemeClr val="dk1">
                    <a:alpha val="40000"/>
                  </a:schemeClr>
                </a:outerShdw>
              </a:effectLst>
            </a:endParaRPr>
          </a:p>
          <a:p>
            <a:pPr algn="ctr"/>
            <a:r>
              <a:rPr lang="en-US" sz="4400" i="1" dirty="0">
                <a:ln w="0"/>
                <a:solidFill>
                  <a:schemeClr val="tx1"/>
                </a:solidFill>
                <a:effectLst>
                  <a:outerShdw blurRad="38100" dist="19050" dir="2700000" algn="tl" rotWithShape="0">
                    <a:schemeClr val="dk1">
                      <a:alpha val="40000"/>
                    </a:schemeClr>
                  </a:outerShdw>
                </a:effectLst>
              </a:rPr>
              <a:t>The Ecology of Goal Setting</a:t>
            </a:r>
          </a:p>
          <a:p>
            <a:pPr algn="ctr"/>
            <a:r>
              <a:rPr lang="en-US" sz="3600" dirty="0">
                <a:ln w="0"/>
                <a:solidFill>
                  <a:schemeClr val="tx1"/>
                </a:solidFill>
                <a:effectLst>
                  <a:outerShdw blurRad="38100" dist="19050" dir="2700000" algn="tl" rotWithShape="0">
                    <a:schemeClr val="dk1">
                      <a:alpha val="40000"/>
                    </a:schemeClr>
                  </a:outerShdw>
                </a:effectLst>
              </a:rPr>
              <a:t>with Andreas Gross</a:t>
            </a:r>
          </a:p>
          <a:p>
            <a:pPr algn="ctr"/>
            <a:r>
              <a:rPr lang="en-US" sz="2400" dirty="0">
                <a:ln w="0"/>
                <a:solidFill>
                  <a:schemeClr val="tx1"/>
                </a:solidFill>
                <a:effectLst>
                  <a:outerShdw blurRad="38100" dist="19050" dir="2700000" algn="tl" rotWithShape="0">
                    <a:schemeClr val="dk1">
                      <a:alpha val="40000"/>
                    </a:schemeClr>
                  </a:outerShdw>
                </a:effectLst>
              </a:rPr>
              <a:t>International Educator, Success Coach,</a:t>
            </a:r>
          </a:p>
          <a:p>
            <a:pPr algn="ctr"/>
            <a:r>
              <a:rPr lang="en-US" sz="2400" dirty="0">
                <a:ln w="0"/>
                <a:solidFill>
                  <a:schemeClr val="tx1"/>
                </a:solidFill>
                <a:effectLst>
                  <a:outerShdw blurRad="38100" dist="19050" dir="2700000" algn="tl" rotWithShape="0">
                    <a:schemeClr val="dk1">
                      <a:alpha val="40000"/>
                    </a:schemeClr>
                  </a:outerShdw>
                </a:effectLst>
              </a:rPr>
              <a:t>Small Business Owner and Freelancer</a:t>
            </a:r>
          </a:p>
          <a:p>
            <a:pPr algn="ctr"/>
            <a:endParaRPr lang="en-US" b="0" cap="none" spc="0" dirty="0">
              <a:ln w="0"/>
              <a:solidFill>
                <a:schemeClr val="tx1"/>
              </a:solidFill>
              <a:effectLst>
                <a:outerShdw blurRad="38100" dist="19050" dir="2700000" algn="tl" rotWithShape="0">
                  <a:schemeClr val="dk1">
                    <a:alpha val="40000"/>
                  </a:schemeClr>
                </a:outerShdw>
              </a:effectLst>
            </a:endParaRPr>
          </a:p>
          <a:p>
            <a:pPr algn="ctr"/>
            <a:r>
              <a:rPr lang="en-US" sz="2400" b="1" i="1" dirty="0">
                <a:ln w="0"/>
                <a:solidFill>
                  <a:schemeClr val="tx1"/>
                </a:solidFill>
                <a:effectLst>
                  <a:outerShdw blurRad="38100" dist="19050" dir="2700000" algn="tl" rotWithShape="0">
                    <a:schemeClr val="dk1">
                      <a:alpha val="40000"/>
                    </a:schemeClr>
                  </a:outerShdw>
                </a:effectLst>
              </a:rPr>
              <a:t>Andreas Philip Gross Enterprises LLC</a:t>
            </a:r>
          </a:p>
          <a:p>
            <a:pPr algn="ctr"/>
            <a:r>
              <a:rPr lang="en-US" sz="2400" dirty="0">
                <a:ln w="0"/>
                <a:solidFill>
                  <a:schemeClr val="tx1"/>
                </a:solidFill>
                <a:effectLst>
                  <a:outerShdw blurRad="38100" dist="19050" dir="2700000" algn="tl" rotWithShape="0">
                    <a:schemeClr val="dk1">
                      <a:alpha val="40000"/>
                    </a:schemeClr>
                  </a:outerShdw>
                </a:effectLst>
                <a:hlinkClick r:id="rId3"/>
              </a:rPr>
              <a:t>www.apg-enterprises.com</a:t>
            </a:r>
            <a:endParaRPr lang="en-US" sz="2400" dirty="0">
              <a:ln w="0"/>
              <a:solidFill>
                <a:schemeClr val="tx1"/>
              </a:solidFill>
              <a:effectLst>
                <a:outerShdw blurRad="38100" dist="19050" dir="2700000" algn="tl" rotWithShape="0">
                  <a:schemeClr val="dk1">
                    <a:alpha val="40000"/>
                  </a:schemeClr>
                </a:outerShdw>
              </a:effectLst>
            </a:endParaRPr>
          </a:p>
          <a:p>
            <a:pPr algn="ctr"/>
            <a:endParaRPr lang="en-US" dirty="0">
              <a:ln w="0"/>
              <a:solidFill>
                <a:schemeClr val="tx1"/>
              </a:solidFill>
              <a:effectLst>
                <a:outerShdw blurRad="38100" dist="19050" dir="2700000" algn="tl" rotWithShape="0">
                  <a:schemeClr val="dk1">
                    <a:alpha val="40000"/>
                  </a:schemeClr>
                </a:outerShdw>
              </a:effectLst>
            </a:endParaRPr>
          </a:p>
          <a:p>
            <a:r>
              <a:rPr lang="en-US" sz="2000" dirty="0">
                <a:ln w="0"/>
                <a:solidFill>
                  <a:schemeClr val="tx1"/>
                </a:solidFill>
                <a:effectLst>
                  <a:outerShdw blurRad="38100" dist="19050" dir="2700000" algn="tl" rotWithShape="0">
                    <a:schemeClr val="dk1">
                      <a:alpha val="40000"/>
                    </a:schemeClr>
                  </a:outerShdw>
                </a:effectLst>
              </a:rPr>
              <a:t>Email:</a:t>
            </a:r>
          </a:p>
          <a:p>
            <a:r>
              <a:rPr lang="en-US" sz="2000" dirty="0">
                <a:ln w="0"/>
                <a:solidFill>
                  <a:schemeClr val="tx1"/>
                </a:solidFill>
                <a:effectLst>
                  <a:outerShdw blurRad="38100" dist="19050" dir="2700000" algn="tl" rotWithShape="0">
                    <a:schemeClr val="dk1">
                      <a:alpha val="40000"/>
                    </a:schemeClr>
                  </a:outerShdw>
                </a:effectLst>
                <a:hlinkClick r:id="rId4"/>
              </a:rPr>
              <a:t>admin@apg-enterprises.com</a:t>
            </a:r>
            <a:endParaRPr lang="en-US" sz="2000" dirty="0">
              <a:ln w="0"/>
              <a:solidFill>
                <a:schemeClr val="tx1"/>
              </a:solidFill>
              <a:effectLst>
                <a:outerShdw blurRad="38100" dist="19050" dir="2700000" algn="tl" rotWithShape="0">
                  <a:schemeClr val="dk1">
                    <a:alpha val="40000"/>
                  </a:schemeClr>
                </a:outerShdw>
              </a:effectLst>
            </a:endParaRPr>
          </a:p>
          <a:p>
            <a:endParaRPr lang="en-US" sz="2000" dirty="0">
              <a:ln w="0"/>
              <a:solidFill>
                <a:schemeClr val="tx1"/>
              </a:solidFill>
              <a:effectLst>
                <a:outerShdw blurRad="38100" dist="19050" dir="2700000" algn="tl" rotWithShape="0">
                  <a:schemeClr val="dk1">
                    <a:alpha val="40000"/>
                  </a:schemeClr>
                </a:outerShdw>
              </a:effectLst>
            </a:endParaRPr>
          </a:p>
          <a:p>
            <a:r>
              <a:rPr lang="en-US" sz="2000" dirty="0">
                <a:ln w="0"/>
                <a:solidFill>
                  <a:schemeClr val="tx1"/>
                </a:solidFill>
                <a:effectLst>
                  <a:outerShdw blurRad="38100" dist="19050" dir="2700000" algn="tl" rotWithShape="0">
                    <a:schemeClr val="dk1">
                      <a:alpha val="40000"/>
                    </a:schemeClr>
                  </a:outerShdw>
                </a:effectLst>
              </a:rPr>
              <a:t>WeChat ID:</a:t>
            </a:r>
          </a:p>
          <a:p>
            <a:r>
              <a:rPr lang="en-US" sz="2000" dirty="0" err="1">
                <a:ln w="0"/>
                <a:solidFill>
                  <a:srgbClr val="0000FF"/>
                </a:solidFill>
                <a:effectLst>
                  <a:outerShdw blurRad="38100" dist="19050" dir="2700000" algn="tl" rotWithShape="0">
                    <a:schemeClr val="dk1">
                      <a:alpha val="40000"/>
                    </a:schemeClr>
                  </a:outerShdw>
                </a:effectLst>
              </a:rPr>
              <a:t>thefutureiscoming</a:t>
            </a:r>
            <a:endParaRPr lang="en-US" sz="2000" dirty="0">
              <a:ln w="0"/>
              <a:solidFill>
                <a:srgbClr val="0000FF"/>
              </a:solidFill>
              <a:effectLst>
                <a:outerShdw blurRad="38100" dist="19050" dir="2700000" algn="tl" rotWithShape="0">
                  <a:schemeClr val="dk1">
                    <a:alpha val="40000"/>
                  </a:schemeClr>
                </a:outerShdw>
              </a:effectLst>
            </a:endParaRPr>
          </a:p>
          <a:p>
            <a:endParaRPr lang="en-US" sz="2000" dirty="0">
              <a:ln w="0"/>
              <a:solidFill>
                <a:schemeClr val="tx1"/>
              </a:solidFill>
              <a:effectLst>
                <a:outerShdw blurRad="38100" dist="19050" dir="2700000" algn="tl" rotWithShape="0">
                  <a:schemeClr val="dk1">
                    <a:alpha val="40000"/>
                  </a:schemeClr>
                </a:outerShdw>
              </a:effectLst>
            </a:endParaRPr>
          </a:p>
          <a:p>
            <a:r>
              <a:rPr lang="en-US" sz="2000" dirty="0">
                <a:ln w="0"/>
                <a:solidFill>
                  <a:schemeClr val="tx1"/>
                </a:solidFill>
                <a:effectLst>
                  <a:outerShdw blurRad="38100" dist="19050" dir="2700000" algn="tl" rotWithShape="0">
                    <a:schemeClr val="dk1">
                      <a:alpha val="40000"/>
                    </a:schemeClr>
                  </a:outerShdw>
                </a:effectLst>
              </a:rPr>
              <a:t>Facebook: </a:t>
            </a:r>
            <a:r>
              <a:rPr lang="en-US" sz="2000" dirty="0">
                <a:ln w="0"/>
                <a:solidFill>
                  <a:srgbClr val="0000FF"/>
                </a:solidFill>
                <a:effectLst>
                  <a:outerShdw blurRad="38100" dist="19050" dir="2700000" algn="tl" rotWithShape="0">
                    <a:schemeClr val="dk1">
                      <a:alpha val="40000"/>
                    </a:schemeClr>
                  </a:outerShdw>
                </a:effectLst>
                <a:hlinkClick r:id="rId5"/>
              </a:rPr>
              <a:t>https://www.facebook.com/apgrossenterprises</a:t>
            </a:r>
            <a:r>
              <a:rPr lang="en-US" sz="2400" dirty="0">
                <a:ln w="0"/>
                <a:solidFill>
                  <a:srgbClr val="0000FF"/>
                </a:solidFill>
                <a:effectLst>
                  <a:outerShdw blurRad="38100" dist="19050" dir="2700000" algn="tl" rotWithShape="0">
                    <a:schemeClr val="dk1">
                      <a:alpha val="40000"/>
                    </a:schemeClr>
                  </a:outerShdw>
                </a:effectLst>
                <a:hlinkClick r:id="rId5"/>
              </a:rPr>
              <a:t>/</a:t>
            </a:r>
            <a:endParaRPr lang="en-US" sz="2400" dirty="0">
              <a:ln w="0"/>
              <a:solidFill>
                <a:srgbClr val="0000FF"/>
              </a:solidFill>
              <a:effectLst>
                <a:outerShdw blurRad="38100" dist="19050" dir="2700000" algn="tl" rotWithShape="0">
                  <a:schemeClr val="dk1">
                    <a:alpha val="40000"/>
                  </a:schemeClr>
                </a:outerShdw>
              </a:effectLst>
            </a:endParaRPr>
          </a:p>
          <a:p>
            <a:endParaRPr lang="en-US" sz="900" dirty="0">
              <a:ln w="0"/>
              <a:solidFill>
                <a:srgbClr val="0000FF"/>
              </a:solidFill>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id="{D71F9FB6-FCFF-1CDC-DB37-40CE09B44B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99811" y="3336471"/>
            <a:ext cx="1905000" cy="2057400"/>
          </a:xfrm>
          <a:prstGeom prst="rect">
            <a:avLst/>
          </a:prstGeom>
        </p:spPr>
      </p:pic>
      <p:pic>
        <p:nvPicPr>
          <p:cNvPr id="5" name="Picture 4">
            <a:extLst>
              <a:ext uri="{FF2B5EF4-FFF2-40B4-BE49-F238E27FC236}">
                <a16:creationId xmlns:a16="http://schemas.microsoft.com/office/drawing/2014/main" id="{D4F26035-AFE5-A89E-9C29-980F894B9E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03914" y="120423"/>
            <a:ext cx="1306285" cy="1741033"/>
          </a:xfrm>
          <a:prstGeom prst="rect">
            <a:avLst/>
          </a:prstGeom>
        </p:spPr>
      </p:pic>
      <p:pic>
        <p:nvPicPr>
          <p:cNvPr id="7" name="Picture 6">
            <a:extLst>
              <a:ext uri="{FF2B5EF4-FFF2-40B4-BE49-F238E27FC236}">
                <a16:creationId xmlns:a16="http://schemas.microsoft.com/office/drawing/2014/main" id="{9B896A73-95D4-9F96-5C4A-93CA41F906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87483" y="2905124"/>
            <a:ext cx="700230" cy="1047751"/>
          </a:xfrm>
          <a:prstGeom prst="rect">
            <a:avLst/>
          </a:prstGeom>
        </p:spPr>
      </p:pic>
      <p:pic>
        <p:nvPicPr>
          <p:cNvPr id="9" name="Picture 8">
            <a:extLst>
              <a:ext uri="{FF2B5EF4-FFF2-40B4-BE49-F238E27FC236}">
                <a16:creationId xmlns:a16="http://schemas.microsoft.com/office/drawing/2014/main" id="{93E4D660-5AF9-8BEC-EA61-60037581FD9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72771" y="2905124"/>
            <a:ext cx="700229" cy="1047751"/>
          </a:xfrm>
          <a:prstGeom prst="rect">
            <a:avLst/>
          </a:prstGeom>
        </p:spPr>
      </p:pic>
      <p:pic>
        <p:nvPicPr>
          <p:cNvPr id="11" name="Picture 10">
            <a:extLst>
              <a:ext uri="{FF2B5EF4-FFF2-40B4-BE49-F238E27FC236}">
                <a16:creationId xmlns:a16="http://schemas.microsoft.com/office/drawing/2014/main" id="{E2798371-ED59-5312-64F7-7395B42322D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25398" y="2905125"/>
            <a:ext cx="700229" cy="104775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838199" y="2038190"/>
            <a:ext cx="10515600" cy="4237718"/>
          </a:xfrm>
        </p:spPr>
        <p:txBody>
          <a:bodyPr>
            <a:normAutofit/>
          </a:bodyPr>
          <a:lstStyle/>
          <a:p>
            <a:pPr marL="0" indent="0">
              <a:buNone/>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“Ecology” (noun)</a:t>
            </a:r>
          </a:p>
          <a:p>
            <a:pPr marL="0" indent="0">
              <a:buNone/>
            </a:pP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Let’s go ahead and share some ideas about this in the chat.</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b="1"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 Placeholder 2">
            <a:extLst>
              <a:ext uri="{FF2B5EF4-FFF2-40B4-BE49-F238E27FC236}">
                <a16:creationId xmlns:a16="http://schemas.microsoft.com/office/drawing/2014/main" id="{FB21F535-B75D-0BC9-7CCB-03FBF96A0CF7}"/>
              </a:ext>
            </a:extLst>
          </p:cNvPr>
          <p:cNvSpPr txBox="1">
            <a:spLocks/>
          </p:cNvSpPr>
          <p:nvPr/>
        </p:nvSpPr>
        <p:spPr>
          <a:xfrm>
            <a:off x="838199" y="897778"/>
            <a:ext cx="10624457" cy="7696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sz="33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What is “ecology” and how does it apply to goal setting?</a:t>
            </a:r>
          </a:p>
        </p:txBody>
      </p:sp>
      <p:sp>
        <p:nvSpPr>
          <p:cNvPr id="7" name="Rectangle 6">
            <a:extLst>
              <a:ext uri="{FF2B5EF4-FFF2-40B4-BE49-F238E27FC236}">
                <a16:creationId xmlns:a16="http://schemas.microsoft.com/office/drawing/2014/main" id="{359494C6-EF2B-173F-B2BD-C842BD6599B0}"/>
              </a:ext>
            </a:extLst>
          </p:cNvPr>
          <p:cNvSpPr/>
          <p:nvPr/>
        </p:nvSpPr>
        <p:spPr>
          <a:xfrm rot="21134505">
            <a:off x="2958394" y="2951555"/>
            <a:ext cx="5586889" cy="584775"/>
          </a:xfrm>
          <a:prstGeom prst="rect">
            <a:avLst/>
          </a:prstGeom>
          <a:solidFill>
            <a:schemeClr val="bg1"/>
          </a:solidFill>
        </p:spPr>
        <p:txBody>
          <a:bodyPr wrap="squar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What is it?  What does it mean?</a:t>
            </a:r>
          </a:p>
        </p:txBody>
      </p:sp>
    </p:spTree>
    <p:extLst>
      <p:ext uri="{BB962C8B-B14F-4D97-AF65-F5344CB8AC3E}">
        <p14:creationId xmlns:p14="http://schemas.microsoft.com/office/powerpoint/2010/main" val="8716562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838200" y="1722504"/>
            <a:ext cx="10515600" cy="4237718"/>
          </a:xfrm>
        </p:spPr>
        <p:txBody>
          <a:bodyPr>
            <a:normAutofit/>
          </a:bodyPr>
          <a:lstStyle/>
          <a:p>
            <a:pPr marL="0" indent="0">
              <a:buNone/>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“Ecology” (noun)</a:t>
            </a:r>
          </a:p>
          <a:p>
            <a:pPr marL="0" indent="0">
              <a:buNone/>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From: </a:t>
            </a:r>
            <a:r>
              <a:rPr lang="en-US" sz="1800" dirty="0">
                <a:solidFill>
                  <a:schemeClr val="bg1"/>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hlinkClick r:id="rId3"/>
              </a:rPr>
              <a:t>https://www.merriam-webster.com/dictionary/ecology</a:t>
            </a:r>
            <a:endParaRPr lang="en-US" sz="1800" dirty="0">
              <a:solidFill>
                <a:schemeClr val="bg1"/>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 a branch of science concerned with the interrelationship of organisms and their environments</a:t>
            </a:r>
          </a:p>
          <a:p>
            <a:pPr marL="0" indent="0">
              <a:buNone/>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 the totality or pattern of relations between organisms and their environment</a:t>
            </a:r>
          </a:p>
          <a:p>
            <a:pPr marL="0" indent="0">
              <a:buNone/>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HUMAN ECOLOGY</a:t>
            </a:r>
          </a:p>
          <a:p>
            <a:pPr marL="0" indent="0">
              <a:buNone/>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 ENVIRONMENT, CLIMATE</a:t>
            </a:r>
          </a:p>
          <a:p>
            <a:pPr marL="0" indent="0">
              <a:buNone/>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 </a:t>
            </a:r>
            <a:r>
              <a:rPr lang="en-US" sz="18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moral </a:t>
            </a:r>
            <a:r>
              <a:rPr lang="en-US" sz="1800" b="1" i="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ecology</a:t>
            </a:r>
          </a:p>
          <a:p>
            <a:pPr marL="0" indent="0">
              <a:buNone/>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also : an often delicate or intricate system or complex</a:t>
            </a:r>
          </a:p>
          <a:p>
            <a:pPr marL="0" indent="0">
              <a:buNone/>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 </a:t>
            </a:r>
            <a:r>
              <a:rPr lang="en-US" sz="18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a:t>
            </a:r>
            <a:r>
              <a:rPr lang="en-US" sz="1800" b="1" i="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ecology</a:t>
            </a:r>
            <a:r>
              <a:rPr lang="en-US" sz="18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of language</a:t>
            </a:r>
            <a:endParaRPr lang="en-US" b="1"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 Placeholder 2">
            <a:extLst>
              <a:ext uri="{FF2B5EF4-FFF2-40B4-BE49-F238E27FC236}">
                <a16:creationId xmlns:a16="http://schemas.microsoft.com/office/drawing/2014/main" id="{FB21F535-B75D-0BC9-7CCB-03FBF96A0CF7}"/>
              </a:ext>
            </a:extLst>
          </p:cNvPr>
          <p:cNvSpPr txBox="1">
            <a:spLocks/>
          </p:cNvSpPr>
          <p:nvPr/>
        </p:nvSpPr>
        <p:spPr>
          <a:xfrm>
            <a:off x="838200" y="897778"/>
            <a:ext cx="10515600" cy="7696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625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sz="4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What is “ecology” and how does it apply to goal setting?</a:t>
            </a:r>
          </a:p>
        </p:txBody>
      </p:sp>
      <p:sp>
        <p:nvSpPr>
          <p:cNvPr id="4" name="Arrow: Left 3">
            <a:extLst>
              <a:ext uri="{FF2B5EF4-FFF2-40B4-BE49-F238E27FC236}">
                <a16:creationId xmlns:a16="http://schemas.microsoft.com/office/drawing/2014/main" id="{A2B07119-6E33-D014-C04F-A2F4D3785EE6}"/>
              </a:ext>
            </a:extLst>
          </p:cNvPr>
          <p:cNvSpPr/>
          <p:nvPr/>
        </p:nvSpPr>
        <p:spPr>
          <a:xfrm>
            <a:off x="8338458" y="2873829"/>
            <a:ext cx="1349829" cy="228600"/>
          </a:xfrm>
          <a:prstGeom prst="leftArrow">
            <a:avLst/>
          </a:prstGeom>
          <a:solidFill>
            <a:srgbClr val="FF0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 name="Arrow: Left 4">
            <a:extLst>
              <a:ext uri="{FF2B5EF4-FFF2-40B4-BE49-F238E27FC236}">
                <a16:creationId xmlns:a16="http://schemas.microsoft.com/office/drawing/2014/main" id="{2215DC56-7A7C-C3EE-F617-EB793F96B0CF}"/>
              </a:ext>
            </a:extLst>
          </p:cNvPr>
          <p:cNvSpPr/>
          <p:nvPr/>
        </p:nvSpPr>
        <p:spPr>
          <a:xfrm>
            <a:off x="3548743" y="3635175"/>
            <a:ext cx="1349829" cy="228600"/>
          </a:xfrm>
          <a:prstGeom prst="leftArrow">
            <a:avLst/>
          </a:prstGeom>
          <a:solidFill>
            <a:srgbClr val="FF0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 name="Arrow: Left 5">
            <a:extLst>
              <a:ext uri="{FF2B5EF4-FFF2-40B4-BE49-F238E27FC236}">
                <a16:creationId xmlns:a16="http://schemas.microsoft.com/office/drawing/2014/main" id="{95CA92F2-801A-2CB6-24F7-69488EFB215C}"/>
              </a:ext>
            </a:extLst>
          </p:cNvPr>
          <p:cNvSpPr/>
          <p:nvPr/>
        </p:nvSpPr>
        <p:spPr>
          <a:xfrm>
            <a:off x="5910944" y="4386944"/>
            <a:ext cx="1349829" cy="228600"/>
          </a:xfrm>
          <a:prstGeom prst="leftArrow">
            <a:avLst/>
          </a:prstGeom>
          <a:solidFill>
            <a:srgbClr val="FF0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359494C6-EF2B-173F-B2BD-C842BD6599B0}"/>
              </a:ext>
            </a:extLst>
          </p:cNvPr>
          <p:cNvSpPr/>
          <p:nvPr/>
        </p:nvSpPr>
        <p:spPr>
          <a:xfrm>
            <a:off x="7475968" y="3309898"/>
            <a:ext cx="4117318" cy="1569660"/>
          </a:xfrm>
          <a:prstGeom prst="rect">
            <a:avLst/>
          </a:prstGeom>
          <a:solidFill>
            <a:schemeClr val="bg1"/>
          </a:solidFill>
        </p:spPr>
        <p:txBody>
          <a:bodyPr wrap="squar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Today we are looking at these definitions of the word “ecology”.</a:t>
            </a:r>
          </a:p>
        </p:txBody>
      </p:sp>
    </p:spTree>
    <p:extLst>
      <p:ext uri="{BB962C8B-B14F-4D97-AF65-F5344CB8AC3E}">
        <p14:creationId xmlns:p14="http://schemas.microsoft.com/office/powerpoint/2010/main" val="28150766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wd">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wd">
                                    <p:tmAbs val="1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wd">
                                    <p:tmAbs val="10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iterate type="wd">
                                    <p:tmAbs val="100"/>
                                  </p:iterate>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7" dur="1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down)">
                                      <p:cBhvr>
                                        <p:cTn id="54" dur="580">
                                          <p:stCondLst>
                                            <p:cond delay="0"/>
                                          </p:stCondLst>
                                        </p:cTn>
                                        <p:tgtEl>
                                          <p:spTgt spid="4"/>
                                        </p:tgtEl>
                                      </p:cBhvr>
                                    </p:animEffect>
                                    <p:anim calcmode="lin" valueType="num">
                                      <p:cBhvr>
                                        <p:cTn id="5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0" dur="26">
                                          <p:stCondLst>
                                            <p:cond delay="650"/>
                                          </p:stCondLst>
                                        </p:cTn>
                                        <p:tgtEl>
                                          <p:spTgt spid="4"/>
                                        </p:tgtEl>
                                      </p:cBhvr>
                                      <p:to x="100000" y="60000"/>
                                    </p:animScale>
                                    <p:animScale>
                                      <p:cBhvr>
                                        <p:cTn id="61" dur="166" decel="50000">
                                          <p:stCondLst>
                                            <p:cond delay="676"/>
                                          </p:stCondLst>
                                        </p:cTn>
                                        <p:tgtEl>
                                          <p:spTgt spid="4"/>
                                        </p:tgtEl>
                                      </p:cBhvr>
                                      <p:to x="100000" y="100000"/>
                                    </p:animScale>
                                    <p:animScale>
                                      <p:cBhvr>
                                        <p:cTn id="62" dur="26">
                                          <p:stCondLst>
                                            <p:cond delay="1312"/>
                                          </p:stCondLst>
                                        </p:cTn>
                                        <p:tgtEl>
                                          <p:spTgt spid="4"/>
                                        </p:tgtEl>
                                      </p:cBhvr>
                                      <p:to x="100000" y="80000"/>
                                    </p:animScale>
                                    <p:animScale>
                                      <p:cBhvr>
                                        <p:cTn id="63" dur="166" decel="50000">
                                          <p:stCondLst>
                                            <p:cond delay="1338"/>
                                          </p:stCondLst>
                                        </p:cTn>
                                        <p:tgtEl>
                                          <p:spTgt spid="4"/>
                                        </p:tgtEl>
                                      </p:cBhvr>
                                      <p:to x="100000" y="100000"/>
                                    </p:animScale>
                                    <p:animScale>
                                      <p:cBhvr>
                                        <p:cTn id="64" dur="26">
                                          <p:stCondLst>
                                            <p:cond delay="1642"/>
                                          </p:stCondLst>
                                        </p:cTn>
                                        <p:tgtEl>
                                          <p:spTgt spid="4"/>
                                        </p:tgtEl>
                                      </p:cBhvr>
                                      <p:to x="100000" y="90000"/>
                                    </p:animScale>
                                    <p:animScale>
                                      <p:cBhvr>
                                        <p:cTn id="65" dur="166" decel="50000">
                                          <p:stCondLst>
                                            <p:cond delay="1668"/>
                                          </p:stCondLst>
                                        </p:cTn>
                                        <p:tgtEl>
                                          <p:spTgt spid="4"/>
                                        </p:tgtEl>
                                      </p:cBhvr>
                                      <p:to x="100000" y="100000"/>
                                    </p:animScale>
                                    <p:animScale>
                                      <p:cBhvr>
                                        <p:cTn id="66" dur="26">
                                          <p:stCondLst>
                                            <p:cond delay="1808"/>
                                          </p:stCondLst>
                                        </p:cTn>
                                        <p:tgtEl>
                                          <p:spTgt spid="4"/>
                                        </p:tgtEl>
                                      </p:cBhvr>
                                      <p:to x="100000" y="95000"/>
                                    </p:animScale>
                                    <p:animScale>
                                      <p:cBhvr>
                                        <p:cTn id="67" dur="166" decel="50000">
                                          <p:stCondLst>
                                            <p:cond delay="1834"/>
                                          </p:stCondLst>
                                        </p:cTn>
                                        <p:tgtEl>
                                          <p:spTgt spid="4"/>
                                        </p:tgtEl>
                                      </p:cBhvr>
                                      <p:to x="100000" y="100000"/>
                                    </p:animScale>
                                  </p:childTnLst>
                                </p:cTn>
                              </p:par>
                              <p:par>
                                <p:cTn id="68" presetID="26" presetClass="entr" presetSubtype="0" fill="hold" grpId="0"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wipe(down)">
                                      <p:cBhvr>
                                        <p:cTn id="70" dur="580">
                                          <p:stCondLst>
                                            <p:cond delay="0"/>
                                          </p:stCondLst>
                                        </p:cTn>
                                        <p:tgtEl>
                                          <p:spTgt spid="5"/>
                                        </p:tgtEl>
                                      </p:cBhvr>
                                    </p:animEffect>
                                    <p:anim calcmode="lin" valueType="num">
                                      <p:cBhvr>
                                        <p:cTn id="7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76" dur="26">
                                          <p:stCondLst>
                                            <p:cond delay="650"/>
                                          </p:stCondLst>
                                        </p:cTn>
                                        <p:tgtEl>
                                          <p:spTgt spid="5"/>
                                        </p:tgtEl>
                                      </p:cBhvr>
                                      <p:to x="100000" y="60000"/>
                                    </p:animScale>
                                    <p:animScale>
                                      <p:cBhvr>
                                        <p:cTn id="77" dur="166" decel="50000">
                                          <p:stCondLst>
                                            <p:cond delay="676"/>
                                          </p:stCondLst>
                                        </p:cTn>
                                        <p:tgtEl>
                                          <p:spTgt spid="5"/>
                                        </p:tgtEl>
                                      </p:cBhvr>
                                      <p:to x="100000" y="100000"/>
                                    </p:animScale>
                                    <p:animScale>
                                      <p:cBhvr>
                                        <p:cTn id="78" dur="26">
                                          <p:stCondLst>
                                            <p:cond delay="1312"/>
                                          </p:stCondLst>
                                        </p:cTn>
                                        <p:tgtEl>
                                          <p:spTgt spid="5"/>
                                        </p:tgtEl>
                                      </p:cBhvr>
                                      <p:to x="100000" y="80000"/>
                                    </p:animScale>
                                    <p:animScale>
                                      <p:cBhvr>
                                        <p:cTn id="79" dur="166" decel="50000">
                                          <p:stCondLst>
                                            <p:cond delay="1338"/>
                                          </p:stCondLst>
                                        </p:cTn>
                                        <p:tgtEl>
                                          <p:spTgt spid="5"/>
                                        </p:tgtEl>
                                      </p:cBhvr>
                                      <p:to x="100000" y="100000"/>
                                    </p:animScale>
                                    <p:animScale>
                                      <p:cBhvr>
                                        <p:cTn id="80" dur="26">
                                          <p:stCondLst>
                                            <p:cond delay="1642"/>
                                          </p:stCondLst>
                                        </p:cTn>
                                        <p:tgtEl>
                                          <p:spTgt spid="5"/>
                                        </p:tgtEl>
                                      </p:cBhvr>
                                      <p:to x="100000" y="90000"/>
                                    </p:animScale>
                                    <p:animScale>
                                      <p:cBhvr>
                                        <p:cTn id="81" dur="166" decel="50000">
                                          <p:stCondLst>
                                            <p:cond delay="1668"/>
                                          </p:stCondLst>
                                        </p:cTn>
                                        <p:tgtEl>
                                          <p:spTgt spid="5"/>
                                        </p:tgtEl>
                                      </p:cBhvr>
                                      <p:to x="100000" y="100000"/>
                                    </p:animScale>
                                    <p:animScale>
                                      <p:cBhvr>
                                        <p:cTn id="82" dur="26">
                                          <p:stCondLst>
                                            <p:cond delay="1808"/>
                                          </p:stCondLst>
                                        </p:cTn>
                                        <p:tgtEl>
                                          <p:spTgt spid="5"/>
                                        </p:tgtEl>
                                      </p:cBhvr>
                                      <p:to x="100000" y="95000"/>
                                    </p:animScale>
                                    <p:animScale>
                                      <p:cBhvr>
                                        <p:cTn id="83" dur="166" decel="50000">
                                          <p:stCondLst>
                                            <p:cond delay="1834"/>
                                          </p:stCondLst>
                                        </p:cTn>
                                        <p:tgtEl>
                                          <p:spTgt spid="5"/>
                                        </p:tgtEl>
                                      </p:cBhvr>
                                      <p:to x="100000" y="100000"/>
                                    </p:animScale>
                                  </p:childTnLst>
                                </p:cTn>
                              </p:par>
                              <p:par>
                                <p:cTn id="84" presetID="26" presetClass="entr" presetSubtype="0" fill="hold" grpId="0" nodeType="with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wipe(down)">
                                      <p:cBhvr>
                                        <p:cTn id="86" dur="580">
                                          <p:stCondLst>
                                            <p:cond delay="0"/>
                                          </p:stCondLst>
                                        </p:cTn>
                                        <p:tgtEl>
                                          <p:spTgt spid="6"/>
                                        </p:tgtEl>
                                      </p:cBhvr>
                                    </p:animEffect>
                                    <p:anim calcmode="lin" valueType="num">
                                      <p:cBhvr>
                                        <p:cTn id="8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92" dur="26">
                                          <p:stCondLst>
                                            <p:cond delay="650"/>
                                          </p:stCondLst>
                                        </p:cTn>
                                        <p:tgtEl>
                                          <p:spTgt spid="6"/>
                                        </p:tgtEl>
                                      </p:cBhvr>
                                      <p:to x="100000" y="60000"/>
                                    </p:animScale>
                                    <p:animScale>
                                      <p:cBhvr>
                                        <p:cTn id="93" dur="166" decel="50000">
                                          <p:stCondLst>
                                            <p:cond delay="676"/>
                                          </p:stCondLst>
                                        </p:cTn>
                                        <p:tgtEl>
                                          <p:spTgt spid="6"/>
                                        </p:tgtEl>
                                      </p:cBhvr>
                                      <p:to x="100000" y="100000"/>
                                    </p:animScale>
                                    <p:animScale>
                                      <p:cBhvr>
                                        <p:cTn id="94" dur="26">
                                          <p:stCondLst>
                                            <p:cond delay="1312"/>
                                          </p:stCondLst>
                                        </p:cTn>
                                        <p:tgtEl>
                                          <p:spTgt spid="6"/>
                                        </p:tgtEl>
                                      </p:cBhvr>
                                      <p:to x="100000" y="80000"/>
                                    </p:animScale>
                                    <p:animScale>
                                      <p:cBhvr>
                                        <p:cTn id="95" dur="166" decel="50000">
                                          <p:stCondLst>
                                            <p:cond delay="1338"/>
                                          </p:stCondLst>
                                        </p:cTn>
                                        <p:tgtEl>
                                          <p:spTgt spid="6"/>
                                        </p:tgtEl>
                                      </p:cBhvr>
                                      <p:to x="100000" y="100000"/>
                                    </p:animScale>
                                    <p:animScale>
                                      <p:cBhvr>
                                        <p:cTn id="96" dur="26">
                                          <p:stCondLst>
                                            <p:cond delay="1642"/>
                                          </p:stCondLst>
                                        </p:cTn>
                                        <p:tgtEl>
                                          <p:spTgt spid="6"/>
                                        </p:tgtEl>
                                      </p:cBhvr>
                                      <p:to x="100000" y="90000"/>
                                    </p:animScale>
                                    <p:animScale>
                                      <p:cBhvr>
                                        <p:cTn id="97" dur="166" decel="50000">
                                          <p:stCondLst>
                                            <p:cond delay="1668"/>
                                          </p:stCondLst>
                                        </p:cTn>
                                        <p:tgtEl>
                                          <p:spTgt spid="6"/>
                                        </p:tgtEl>
                                      </p:cBhvr>
                                      <p:to x="100000" y="100000"/>
                                    </p:animScale>
                                    <p:animScale>
                                      <p:cBhvr>
                                        <p:cTn id="98" dur="26">
                                          <p:stCondLst>
                                            <p:cond delay="1808"/>
                                          </p:stCondLst>
                                        </p:cTn>
                                        <p:tgtEl>
                                          <p:spTgt spid="6"/>
                                        </p:tgtEl>
                                      </p:cBhvr>
                                      <p:to x="100000" y="95000"/>
                                    </p:animScale>
                                    <p:animScale>
                                      <p:cBhvr>
                                        <p:cTn id="99" dur="166" decel="50000">
                                          <p:stCondLst>
                                            <p:cond delay="1834"/>
                                          </p:stCondLst>
                                        </p:cTn>
                                        <p:tgtEl>
                                          <p:spTgt spid="6"/>
                                        </p:tgtEl>
                                      </p:cBhvr>
                                      <p:to x="100000" y="100000"/>
                                    </p:animScale>
                                  </p:childTnLst>
                                </p:cTn>
                              </p:par>
                              <p:par>
                                <p:cTn id="100" presetID="26" presetClass="entr" presetSubtype="0" fill="hold" grpId="0" nodeType="with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wipe(down)">
                                      <p:cBhvr>
                                        <p:cTn id="102" dur="580">
                                          <p:stCondLst>
                                            <p:cond delay="0"/>
                                          </p:stCondLst>
                                        </p:cTn>
                                        <p:tgtEl>
                                          <p:spTgt spid="7"/>
                                        </p:tgtEl>
                                      </p:cBhvr>
                                    </p:animEffect>
                                    <p:anim calcmode="lin" valueType="num">
                                      <p:cBhvr>
                                        <p:cTn id="10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08" dur="26">
                                          <p:stCondLst>
                                            <p:cond delay="650"/>
                                          </p:stCondLst>
                                        </p:cTn>
                                        <p:tgtEl>
                                          <p:spTgt spid="7"/>
                                        </p:tgtEl>
                                      </p:cBhvr>
                                      <p:to x="100000" y="60000"/>
                                    </p:animScale>
                                    <p:animScale>
                                      <p:cBhvr>
                                        <p:cTn id="109" dur="166" decel="50000">
                                          <p:stCondLst>
                                            <p:cond delay="676"/>
                                          </p:stCondLst>
                                        </p:cTn>
                                        <p:tgtEl>
                                          <p:spTgt spid="7"/>
                                        </p:tgtEl>
                                      </p:cBhvr>
                                      <p:to x="100000" y="100000"/>
                                    </p:animScale>
                                    <p:animScale>
                                      <p:cBhvr>
                                        <p:cTn id="110" dur="26">
                                          <p:stCondLst>
                                            <p:cond delay="1312"/>
                                          </p:stCondLst>
                                        </p:cTn>
                                        <p:tgtEl>
                                          <p:spTgt spid="7"/>
                                        </p:tgtEl>
                                      </p:cBhvr>
                                      <p:to x="100000" y="80000"/>
                                    </p:animScale>
                                    <p:animScale>
                                      <p:cBhvr>
                                        <p:cTn id="111" dur="166" decel="50000">
                                          <p:stCondLst>
                                            <p:cond delay="1338"/>
                                          </p:stCondLst>
                                        </p:cTn>
                                        <p:tgtEl>
                                          <p:spTgt spid="7"/>
                                        </p:tgtEl>
                                      </p:cBhvr>
                                      <p:to x="100000" y="100000"/>
                                    </p:animScale>
                                    <p:animScale>
                                      <p:cBhvr>
                                        <p:cTn id="112" dur="26">
                                          <p:stCondLst>
                                            <p:cond delay="1642"/>
                                          </p:stCondLst>
                                        </p:cTn>
                                        <p:tgtEl>
                                          <p:spTgt spid="7"/>
                                        </p:tgtEl>
                                      </p:cBhvr>
                                      <p:to x="100000" y="90000"/>
                                    </p:animScale>
                                    <p:animScale>
                                      <p:cBhvr>
                                        <p:cTn id="113" dur="166" decel="50000">
                                          <p:stCondLst>
                                            <p:cond delay="1668"/>
                                          </p:stCondLst>
                                        </p:cTn>
                                        <p:tgtEl>
                                          <p:spTgt spid="7"/>
                                        </p:tgtEl>
                                      </p:cBhvr>
                                      <p:to x="100000" y="100000"/>
                                    </p:animScale>
                                    <p:animScale>
                                      <p:cBhvr>
                                        <p:cTn id="114" dur="26">
                                          <p:stCondLst>
                                            <p:cond delay="1808"/>
                                          </p:stCondLst>
                                        </p:cTn>
                                        <p:tgtEl>
                                          <p:spTgt spid="7"/>
                                        </p:tgtEl>
                                      </p:cBhvr>
                                      <p:to x="100000" y="95000"/>
                                    </p:animScale>
                                    <p:animScale>
                                      <p:cBhvr>
                                        <p:cTn id="11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FB21F535-B75D-0BC9-7CCB-03FBF96A0CF7}"/>
              </a:ext>
            </a:extLst>
          </p:cNvPr>
          <p:cNvSpPr txBox="1">
            <a:spLocks/>
          </p:cNvSpPr>
          <p:nvPr/>
        </p:nvSpPr>
        <p:spPr>
          <a:xfrm rot="20226927">
            <a:off x="5551713" y="2623677"/>
            <a:ext cx="6553200" cy="7577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hangingPunct="1">
              <a:buFont typeface="Arial"/>
              <a:buNone/>
            </a:pPr>
            <a:r>
              <a:rPr lang="en-US" sz="44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Pause for the Cause!</a:t>
            </a:r>
          </a:p>
        </p:txBody>
      </p:sp>
      <p:sp>
        <p:nvSpPr>
          <p:cNvPr id="5" name="Text Placeholder 4">
            <a:extLst>
              <a:ext uri="{FF2B5EF4-FFF2-40B4-BE49-F238E27FC236}">
                <a16:creationId xmlns:a16="http://schemas.microsoft.com/office/drawing/2014/main" id="{3CB448FD-73BF-3DC6-22B2-3D5E2C857AF5}"/>
              </a:ext>
            </a:extLst>
          </p:cNvPr>
          <p:cNvSpPr>
            <a:spLocks noGrp="1"/>
          </p:cNvSpPr>
          <p:nvPr>
            <p:ph type="body" idx="1"/>
          </p:nvPr>
        </p:nvSpPr>
        <p:spPr>
          <a:xfrm>
            <a:off x="979714" y="1379311"/>
            <a:ext cx="5823857" cy="4351338"/>
          </a:xfrm>
        </p:spPr>
        <p:txBody>
          <a:bodyPr>
            <a:normAutofit lnSpcReduction="10000"/>
          </a:bodyPr>
          <a:lstStyle/>
          <a:p>
            <a:pPr marL="0" indent="0">
              <a:buNone/>
            </a:pPr>
            <a:r>
              <a:rPr lang="en-US" dirty="0">
                <a:solidFill>
                  <a:schemeClr val="bg1"/>
                </a:solidFill>
              </a:rPr>
              <a:t>Think about a time when you set a goal, ACTUALLY FOLLOWED THROUGH WITH IT, and then found that the outcome of the goal came with consequences (either positive or negative) you hadn’t anticipated.</a:t>
            </a:r>
          </a:p>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n-US" dirty="0">
                <a:solidFill>
                  <a:schemeClr val="bg1"/>
                </a:solidFill>
              </a:rPr>
              <a:t>We’ll take a minute to think</a:t>
            </a:r>
          </a:p>
          <a:p>
            <a:pPr marL="0" indent="0">
              <a:buNone/>
            </a:pPr>
            <a:r>
              <a:rPr lang="en-US" dirty="0">
                <a:solidFill>
                  <a:schemeClr val="bg1"/>
                </a:solidFill>
              </a:rPr>
              <a:t>about this and share in the chat.</a:t>
            </a:r>
          </a:p>
        </p:txBody>
      </p:sp>
    </p:spTree>
    <p:extLst>
      <p:ext uri="{BB962C8B-B14F-4D97-AF65-F5344CB8AC3E}">
        <p14:creationId xmlns:p14="http://schemas.microsoft.com/office/powerpoint/2010/main" val="26318685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down)">
                                      <p:cBhvr>
                                        <p:cTn id="19" dur="580">
                                          <p:stCondLst>
                                            <p:cond delay="0"/>
                                          </p:stCondLst>
                                        </p:cTn>
                                        <p:tgtEl>
                                          <p:spTgt spid="5">
                                            <p:txEl>
                                              <p:pRg st="3" end="3"/>
                                            </p:txEl>
                                          </p:spTgt>
                                        </p:tgtEl>
                                      </p:cBhvr>
                                    </p:animEffect>
                                    <p:anim calcmode="lin" valueType="num">
                                      <p:cBhvr>
                                        <p:cTn id="20"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xEl>
                                              <p:pRg st="3" end="3"/>
                                            </p:txEl>
                                          </p:spTgt>
                                        </p:tgtEl>
                                      </p:cBhvr>
                                      <p:to x="100000" y="60000"/>
                                    </p:animScale>
                                    <p:animScale>
                                      <p:cBhvr>
                                        <p:cTn id="26" dur="166" decel="50000">
                                          <p:stCondLst>
                                            <p:cond delay="676"/>
                                          </p:stCondLst>
                                        </p:cTn>
                                        <p:tgtEl>
                                          <p:spTgt spid="5">
                                            <p:txEl>
                                              <p:pRg st="3" end="3"/>
                                            </p:txEl>
                                          </p:spTgt>
                                        </p:tgtEl>
                                      </p:cBhvr>
                                      <p:to x="100000" y="100000"/>
                                    </p:animScale>
                                    <p:animScale>
                                      <p:cBhvr>
                                        <p:cTn id="27" dur="26">
                                          <p:stCondLst>
                                            <p:cond delay="1312"/>
                                          </p:stCondLst>
                                        </p:cTn>
                                        <p:tgtEl>
                                          <p:spTgt spid="5">
                                            <p:txEl>
                                              <p:pRg st="3" end="3"/>
                                            </p:txEl>
                                          </p:spTgt>
                                        </p:tgtEl>
                                      </p:cBhvr>
                                      <p:to x="100000" y="80000"/>
                                    </p:animScale>
                                    <p:animScale>
                                      <p:cBhvr>
                                        <p:cTn id="28" dur="166" decel="50000">
                                          <p:stCondLst>
                                            <p:cond delay="1338"/>
                                          </p:stCondLst>
                                        </p:cTn>
                                        <p:tgtEl>
                                          <p:spTgt spid="5">
                                            <p:txEl>
                                              <p:pRg st="3" end="3"/>
                                            </p:txEl>
                                          </p:spTgt>
                                        </p:tgtEl>
                                      </p:cBhvr>
                                      <p:to x="100000" y="100000"/>
                                    </p:animScale>
                                    <p:animScale>
                                      <p:cBhvr>
                                        <p:cTn id="29" dur="26">
                                          <p:stCondLst>
                                            <p:cond delay="1642"/>
                                          </p:stCondLst>
                                        </p:cTn>
                                        <p:tgtEl>
                                          <p:spTgt spid="5">
                                            <p:txEl>
                                              <p:pRg st="3" end="3"/>
                                            </p:txEl>
                                          </p:spTgt>
                                        </p:tgtEl>
                                      </p:cBhvr>
                                      <p:to x="100000" y="90000"/>
                                    </p:animScale>
                                    <p:animScale>
                                      <p:cBhvr>
                                        <p:cTn id="30" dur="166" decel="50000">
                                          <p:stCondLst>
                                            <p:cond delay="1668"/>
                                          </p:stCondLst>
                                        </p:cTn>
                                        <p:tgtEl>
                                          <p:spTgt spid="5">
                                            <p:txEl>
                                              <p:pRg st="3" end="3"/>
                                            </p:txEl>
                                          </p:spTgt>
                                        </p:tgtEl>
                                      </p:cBhvr>
                                      <p:to x="100000" y="100000"/>
                                    </p:animScale>
                                    <p:animScale>
                                      <p:cBhvr>
                                        <p:cTn id="31" dur="26">
                                          <p:stCondLst>
                                            <p:cond delay="1808"/>
                                          </p:stCondLst>
                                        </p:cTn>
                                        <p:tgtEl>
                                          <p:spTgt spid="5">
                                            <p:txEl>
                                              <p:pRg st="3" end="3"/>
                                            </p:txEl>
                                          </p:spTgt>
                                        </p:tgtEl>
                                      </p:cBhvr>
                                      <p:to x="100000" y="95000"/>
                                    </p:animScale>
                                    <p:animScale>
                                      <p:cBhvr>
                                        <p:cTn id="32" dur="166" decel="50000">
                                          <p:stCondLst>
                                            <p:cond delay="1834"/>
                                          </p:stCondLst>
                                        </p:cTn>
                                        <p:tgtEl>
                                          <p:spTgt spid="5">
                                            <p:txEl>
                                              <p:pRg st="3" end="3"/>
                                            </p:txEl>
                                          </p:spTgt>
                                        </p:tgtEl>
                                      </p:cBhvr>
                                      <p:to x="100000" y="100000"/>
                                    </p:animScale>
                                  </p:childTnLst>
                                </p:cTn>
                              </p:par>
                              <p:par>
                                <p:cTn id="33" presetID="26" presetClass="entr" presetSubtype="0" fill="hold" nodeType="with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wipe(down)">
                                      <p:cBhvr>
                                        <p:cTn id="35" dur="580">
                                          <p:stCondLst>
                                            <p:cond delay="0"/>
                                          </p:stCondLst>
                                        </p:cTn>
                                        <p:tgtEl>
                                          <p:spTgt spid="5">
                                            <p:txEl>
                                              <p:pRg st="4" end="4"/>
                                            </p:txEl>
                                          </p:spTgt>
                                        </p:tgtEl>
                                      </p:cBhvr>
                                    </p:animEffect>
                                    <p:anim calcmode="lin" valueType="num">
                                      <p:cBhvr>
                                        <p:cTn id="36"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xEl>
                                              <p:pRg st="4" end="4"/>
                                            </p:txEl>
                                          </p:spTgt>
                                        </p:tgtEl>
                                      </p:cBhvr>
                                      <p:to x="100000" y="60000"/>
                                    </p:animScale>
                                    <p:animScale>
                                      <p:cBhvr>
                                        <p:cTn id="42" dur="166" decel="50000">
                                          <p:stCondLst>
                                            <p:cond delay="676"/>
                                          </p:stCondLst>
                                        </p:cTn>
                                        <p:tgtEl>
                                          <p:spTgt spid="5">
                                            <p:txEl>
                                              <p:pRg st="4" end="4"/>
                                            </p:txEl>
                                          </p:spTgt>
                                        </p:tgtEl>
                                      </p:cBhvr>
                                      <p:to x="100000" y="100000"/>
                                    </p:animScale>
                                    <p:animScale>
                                      <p:cBhvr>
                                        <p:cTn id="43" dur="26">
                                          <p:stCondLst>
                                            <p:cond delay="1312"/>
                                          </p:stCondLst>
                                        </p:cTn>
                                        <p:tgtEl>
                                          <p:spTgt spid="5">
                                            <p:txEl>
                                              <p:pRg st="4" end="4"/>
                                            </p:txEl>
                                          </p:spTgt>
                                        </p:tgtEl>
                                      </p:cBhvr>
                                      <p:to x="100000" y="80000"/>
                                    </p:animScale>
                                    <p:animScale>
                                      <p:cBhvr>
                                        <p:cTn id="44" dur="166" decel="50000">
                                          <p:stCondLst>
                                            <p:cond delay="1338"/>
                                          </p:stCondLst>
                                        </p:cTn>
                                        <p:tgtEl>
                                          <p:spTgt spid="5">
                                            <p:txEl>
                                              <p:pRg st="4" end="4"/>
                                            </p:txEl>
                                          </p:spTgt>
                                        </p:tgtEl>
                                      </p:cBhvr>
                                      <p:to x="100000" y="100000"/>
                                    </p:animScale>
                                    <p:animScale>
                                      <p:cBhvr>
                                        <p:cTn id="45" dur="26">
                                          <p:stCondLst>
                                            <p:cond delay="1642"/>
                                          </p:stCondLst>
                                        </p:cTn>
                                        <p:tgtEl>
                                          <p:spTgt spid="5">
                                            <p:txEl>
                                              <p:pRg st="4" end="4"/>
                                            </p:txEl>
                                          </p:spTgt>
                                        </p:tgtEl>
                                      </p:cBhvr>
                                      <p:to x="100000" y="90000"/>
                                    </p:animScale>
                                    <p:animScale>
                                      <p:cBhvr>
                                        <p:cTn id="46" dur="166" decel="50000">
                                          <p:stCondLst>
                                            <p:cond delay="1668"/>
                                          </p:stCondLst>
                                        </p:cTn>
                                        <p:tgtEl>
                                          <p:spTgt spid="5">
                                            <p:txEl>
                                              <p:pRg st="4" end="4"/>
                                            </p:txEl>
                                          </p:spTgt>
                                        </p:tgtEl>
                                      </p:cBhvr>
                                      <p:to x="100000" y="100000"/>
                                    </p:animScale>
                                    <p:animScale>
                                      <p:cBhvr>
                                        <p:cTn id="47" dur="26">
                                          <p:stCondLst>
                                            <p:cond delay="1808"/>
                                          </p:stCondLst>
                                        </p:cTn>
                                        <p:tgtEl>
                                          <p:spTgt spid="5">
                                            <p:txEl>
                                              <p:pRg st="4" end="4"/>
                                            </p:txEl>
                                          </p:spTgt>
                                        </p:tgtEl>
                                      </p:cBhvr>
                                      <p:to x="100000" y="95000"/>
                                    </p:animScale>
                                    <p:animScale>
                                      <p:cBhvr>
                                        <p:cTn id="48" dur="166" decel="50000">
                                          <p:stCondLst>
                                            <p:cond delay="1834"/>
                                          </p:stCondLst>
                                        </p:cTn>
                                        <p:tgtEl>
                                          <p:spTgt spid="5">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544287" y="1722504"/>
            <a:ext cx="11375570" cy="4237718"/>
          </a:xfrm>
        </p:spPr>
        <p:txBody>
          <a:bodyPr>
            <a:normAutofit fontScale="77500" lnSpcReduction="20000"/>
          </a:bodyPr>
          <a:lstStyle/>
          <a:p>
            <a:pPr marL="0" indent="0">
              <a:buNone/>
            </a:pPr>
            <a:r>
              <a:rPr lang="en-US" sz="23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 order for a goal to truly be optimally achieved, and for that achievement to have deep and lasting effects:</a:t>
            </a:r>
          </a:p>
          <a:p>
            <a:pPr>
              <a:buFontTx/>
              <a:buChar char="-"/>
            </a:pPr>
            <a:r>
              <a:rPr lang="en-US" sz="23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totality or pattern of relations between organisms (i.e</a:t>
            </a:r>
            <a:r>
              <a:rPr lang="en-US" sz="23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all relevant players and parties) </a:t>
            </a:r>
            <a:r>
              <a:rPr lang="en-US" sz="23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and their environment – which is often a delicate intricate system or complex – should be harmonious and in-line with the goal in question and conducive to the processes, effects, and outcomes of the goal as much as possible.  The more conducive the whole ecology is to allowing the goal to be followed through with and achieved, the more likely it is that the goal will be achieved and will result in lasting results. </a:t>
            </a:r>
          </a:p>
          <a:p>
            <a:pPr>
              <a:buFontTx/>
              <a:buChar char="-"/>
            </a:pPr>
            <a:endParaRPr lang="en-US"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“Ecology” (noun)</a:t>
            </a:r>
          </a:p>
          <a:p>
            <a:pPr marL="0" indent="0">
              <a:buNone/>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From: </a:t>
            </a:r>
            <a:r>
              <a:rPr lang="en-US" sz="1800" dirty="0">
                <a:solidFill>
                  <a:schemeClr val="bg1"/>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hlinkClick r:id="rId3"/>
              </a:rPr>
              <a:t>https://www.merriam-webster.com/dictionary/ecology</a:t>
            </a:r>
            <a:endParaRPr lang="en-US" sz="1800" dirty="0">
              <a:solidFill>
                <a:schemeClr val="bg1"/>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 a branch of science concerned with the interrelationship of organisms and their environments</a:t>
            </a:r>
          </a:p>
          <a:p>
            <a:pPr marL="0" indent="0">
              <a:buNone/>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 the totality or pattern of relations between organisms and their environment</a:t>
            </a:r>
          </a:p>
          <a:p>
            <a:pPr marL="0" indent="0">
              <a:buNone/>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HUMAN ECOLOGY (link)</a:t>
            </a:r>
          </a:p>
          <a:p>
            <a:pPr marL="0" indent="0">
              <a:buNone/>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 ENVIRONMENT, CLIMATE</a:t>
            </a:r>
          </a:p>
          <a:p>
            <a:pPr marL="0" indent="0">
              <a:buNone/>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 </a:t>
            </a:r>
            <a:r>
              <a:rPr lang="en-US" sz="18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moral </a:t>
            </a:r>
            <a:r>
              <a:rPr lang="en-US" sz="1800" b="1" i="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ecology</a:t>
            </a:r>
          </a:p>
          <a:p>
            <a:pPr marL="0" indent="0">
              <a:buNone/>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also : an often delicate or intricate system or complex</a:t>
            </a:r>
          </a:p>
          <a:p>
            <a:pPr marL="0" indent="0">
              <a:buNone/>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 </a:t>
            </a:r>
            <a:r>
              <a:rPr lang="en-US" sz="18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a:t>
            </a:r>
            <a:r>
              <a:rPr lang="en-US" sz="1800" b="1" i="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ecology</a:t>
            </a:r>
            <a:r>
              <a:rPr lang="en-US" sz="18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of language</a:t>
            </a:r>
            <a:endParaRPr lang="en-US" sz="1800" b="1" i="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buFontTx/>
              <a:buChar char="-"/>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 Placeholder 2">
            <a:extLst>
              <a:ext uri="{FF2B5EF4-FFF2-40B4-BE49-F238E27FC236}">
                <a16:creationId xmlns:a16="http://schemas.microsoft.com/office/drawing/2014/main" id="{FB21F535-B75D-0BC9-7CCB-03FBF96A0CF7}"/>
              </a:ext>
            </a:extLst>
          </p:cNvPr>
          <p:cNvSpPr txBox="1">
            <a:spLocks/>
          </p:cNvSpPr>
          <p:nvPr/>
        </p:nvSpPr>
        <p:spPr>
          <a:xfrm>
            <a:off x="838200" y="897778"/>
            <a:ext cx="10515600" cy="7696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625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sz="4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What is “ecology” and how does it apply to goal setting?</a:t>
            </a:r>
          </a:p>
        </p:txBody>
      </p:sp>
      <p:sp>
        <p:nvSpPr>
          <p:cNvPr id="8" name="Arrow: Left 7">
            <a:extLst>
              <a:ext uri="{FF2B5EF4-FFF2-40B4-BE49-F238E27FC236}">
                <a16:creationId xmlns:a16="http://schemas.microsoft.com/office/drawing/2014/main" id="{94A0B99C-02E7-C068-1439-4FE10D6EE56D}"/>
              </a:ext>
            </a:extLst>
          </p:cNvPr>
          <p:cNvSpPr/>
          <p:nvPr/>
        </p:nvSpPr>
        <p:spPr>
          <a:xfrm>
            <a:off x="7641772" y="3951514"/>
            <a:ext cx="1349829" cy="228600"/>
          </a:xfrm>
          <a:prstGeom prst="leftArrow">
            <a:avLst/>
          </a:prstGeom>
          <a:solidFill>
            <a:srgbClr val="FF0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Arrow: Left 8">
            <a:extLst>
              <a:ext uri="{FF2B5EF4-FFF2-40B4-BE49-F238E27FC236}">
                <a16:creationId xmlns:a16="http://schemas.microsoft.com/office/drawing/2014/main" id="{2D65A3EB-B0F5-242E-806E-5A4422A24B0F}"/>
              </a:ext>
            </a:extLst>
          </p:cNvPr>
          <p:cNvSpPr/>
          <p:nvPr/>
        </p:nvSpPr>
        <p:spPr>
          <a:xfrm>
            <a:off x="2623457" y="4474029"/>
            <a:ext cx="1349829" cy="228600"/>
          </a:xfrm>
          <a:prstGeom prst="leftArrow">
            <a:avLst/>
          </a:prstGeom>
          <a:solidFill>
            <a:srgbClr val="FF0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Arrow: Left 9">
            <a:extLst>
              <a:ext uri="{FF2B5EF4-FFF2-40B4-BE49-F238E27FC236}">
                <a16:creationId xmlns:a16="http://schemas.microsoft.com/office/drawing/2014/main" id="{38CE8490-2950-6C72-6FFD-621C426B54F4}"/>
              </a:ext>
            </a:extLst>
          </p:cNvPr>
          <p:cNvSpPr/>
          <p:nvPr/>
        </p:nvSpPr>
        <p:spPr>
          <a:xfrm>
            <a:off x="4501243" y="5355772"/>
            <a:ext cx="1349829" cy="228600"/>
          </a:xfrm>
          <a:prstGeom prst="leftArrow">
            <a:avLst/>
          </a:prstGeom>
          <a:solidFill>
            <a:srgbClr val="FF0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7451219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iterate type="wd">
                                    <p:tmAbs val="100"/>
                                  </p:iterate>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childTnLst>
                                </p:cTn>
                              </p:par>
                              <p:par>
                                <p:cTn id="34" presetID="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544287" y="1722504"/>
            <a:ext cx="11375570" cy="4237718"/>
          </a:xfrm>
        </p:spPr>
        <p:txBody>
          <a:bodyPr>
            <a:normAutofit lnSpcReduction="10000"/>
          </a:bodyPr>
          <a:lstStyle/>
          <a:p>
            <a:pPr marL="0" indent="0">
              <a:buNone/>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“ECOLOGY” can encompass a lot of things.</a:t>
            </a:r>
          </a:p>
          <a:p>
            <a:pPr marL="0" indent="0">
              <a:buNone/>
            </a:pPr>
            <a:r>
              <a:rPr lang="en-US"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There are articles and entire chapters in books dedicated to just this.  There are coaches and mentors who focus on this topic for their careers.  It is limiting to say “ECOLOGY” (in relation to goal setting) can just be “boiled down” to a handful of factors…but we also have realistic limits of what we can talk about today, so we are going to look at these big four factors to start off with:</a:t>
            </a:r>
          </a:p>
          <a:p>
            <a:pPr marL="0" indent="0">
              <a:buNone/>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Time in your life in relationship to your own education/abilities/skillset and your own chronological age</a:t>
            </a:r>
          </a:p>
          <a:p>
            <a:pPr marL="0" indent="0">
              <a:buNone/>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Time in your life in relationship to those around you</a:t>
            </a:r>
          </a:p>
          <a:p>
            <a:pPr marL="0" indent="0">
              <a:buNone/>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Where you li</a:t>
            </a:r>
            <a:r>
              <a:rPr lang="en-US"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ve</a:t>
            </a:r>
          </a:p>
          <a:p>
            <a:pPr marL="0" indent="0">
              <a:buNone/>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Your network</a:t>
            </a:r>
          </a:p>
        </p:txBody>
      </p:sp>
      <p:sp>
        <p:nvSpPr>
          <p:cNvPr id="2" name="Text Placeholder 2">
            <a:extLst>
              <a:ext uri="{FF2B5EF4-FFF2-40B4-BE49-F238E27FC236}">
                <a16:creationId xmlns:a16="http://schemas.microsoft.com/office/drawing/2014/main" id="{FB21F535-B75D-0BC9-7CCB-03FBF96A0CF7}"/>
              </a:ext>
            </a:extLst>
          </p:cNvPr>
          <p:cNvSpPr txBox="1">
            <a:spLocks/>
          </p:cNvSpPr>
          <p:nvPr/>
        </p:nvSpPr>
        <p:spPr>
          <a:xfrm>
            <a:off x="838200" y="897778"/>
            <a:ext cx="10515600" cy="7696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625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sz="4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What is “ecology” and how does it apply to goal setting?</a:t>
            </a:r>
          </a:p>
        </p:txBody>
      </p:sp>
    </p:spTree>
    <p:extLst>
      <p:ext uri="{BB962C8B-B14F-4D97-AF65-F5344CB8AC3E}">
        <p14:creationId xmlns:p14="http://schemas.microsoft.com/office/powerpoint/2010/main" val="41254372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wipe(down)">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544287" y="2558142"/>
            <a:ext cx="11375570" cy="3402079"/>
          </a:xfrm>
        </p:spPr>
        <p:txBody>
          <a:bodyPr>
            <a:normAutofit/>
          </a:bodyPr>
          <a:lstStyle/>
          <a:p>
            <a:pPr marL="0" indent="0" algn="ctr">
              <a:buNone/>
            </a:pPr>
            <a:r>
              <a:rPr lang="en-US" sz="4000" dirty="0">
                <a:solidFill>
                  <a:schemeClr val="bg1"/>
                </a:solidFill>
                <a:effectLst/>
                <a:ea typeface="Calibri" panose="020F0502020204030204" pitchFamily="34" charset="0"/>
                <a:cs typeface="Times New Roman" panose="02020603050405020304" pitchFamily="18" charset="0"/>
              </a:rPr>
              <a:t>Let’s look at these things through an example and see how they tie into </a:t>
            </a:r>
            <a:r>
              <a:rPr lang="en-US" sz="4000" i="1" dirty="0">
                <a:solidFill>
                  <a:schemeClr val="bg1">
                    <a:lumMod val="95000"/>
                  </a:schemeClr>
                </a:solidFill>
                <a:effectLst/>
                <a:ea typeface="Tahoma" panose="020B0604030504040204" pitchFamily="34" charset="0"/>
                <a:cs typeface="Tahoma" panose="020B0604030504040204" pitchFamily="34" charset="0"/>
              </a:rPr>
              <a:t>c</a:t>
            </a:r>
            <a:r>
              <a:rPr lang="en-US" sz="4000" i="1" dirty="0">
                <a:solidFill>
                  <a:schemeClr val="bg1">
                    <a:lumMod val="95000"/>
                  </a:schemeClr>
                </a:solidFill>
                <a:ea typeface="Tahoma" panose="020B0604030504040204" pitchFamily="34" charset="0"/>
                <a:cs typeface="Tahoma" panose="020B0604030504040204" pitchFamily="34" charset="0"/>
              </a:rPr>
              <a:t>elebrating our journey and shaping the future.</a:t>
            </a:r>
            <a:endParaRPr lang="en-US" sz="4000" i="1" dirty="0">
              <a:solidFill>
                <a:schemeClr val="bg1"/>
              </a:solidFill>
              <a:effectLst/>
              <a:ea typeface="Calibri" panose="020F0502020204030204" pitchFamily="34" charset="0"/>
              <a:cs typeface="Times New Roman" panose="02020603050405020304" pitchFamily="18" charset="0"/>
            </a:endParaRPr>
          </a:p>
        </p:txBody>
      </p:sp>
      <p:sp>
        <p:nvSpPr>
          <p:cNvPr id="2" name="Text Placeholder 2">
            <a:extLst>
              <a:ext uri="{FF2B5EF4-FFF2-40B4-BE49-F238E27FC236}">
                <a16:creationId xmlns:a16="http://schemas.microsoft.com/office/drawing/2014/main" id="{FB21F535-B75D-0BC9-7CCB-03FBF96A0CF7}"/>
              </a:ext>
            </a:extLst>
          </p:cNvPr>
          <p:cNvSpPr txBox="1">
            <a:spLocks/>
          </p:cNvSpPr>
          <p:nvPr/>
        </p:nvSpPr>
        <p:spPr>
          <a:xfrm>
            <a:off x="838200" y="897778"/>
            <a:ext cx="10515600" cy="7696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625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sz="4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What is “ecology” and how does it apply to goal setting?</a:t>
            </a:r>
          </a:p>
        </p:txBody>
      </p:sp>
    </p:spTree>
    <p:extLst>
      <p:ext uri="{BB962C8B-B14F-4D97-AF65-F5344CB8AC3E}">
        <p14:creationId xmlns:p14="http://schemas.microsoft.com/office/powerpoint/2010/main" val="215676912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838200" y="2620282"/>
            <a:ext cx="10515600" cy="4237718"/>
          </a:xfrm>
        </p:spPr>
        <p:txBody>
          <a:bodyPr>
            <a:normAutofit/>
          </a:bodyPr>
          <a:lstStyle/>
          <a:p>
            <a:pPr marL="0" indent="0">
              <a:buNone/>
            </a:pPr>
            <a:r>
              <a:rPr lang="en-US" sz="2400" dirty="0">
                <a:solidFill>
                  <a:schemeClr val="bg1"/>
                </a:solidFill>
                <a:latin typeface="Calibri" panose="020F0502020204030204" pitchFamily="34" charset="0"/>
                <a:ea typeface="Tahoma" panose="020B0604030504040204" pitchFamily="34" charset="0"/>
                <a:cs typeface="Times New Roman" panose="02020603050405020304" pitchFamily="18" charset="0"/>
              </a:rPr>
              <a:t>When making a goal and starting to think about goal ecology:</a:t>
            </a:r>
          </a:p>
          <a:p>
            <a:pPr marL="0" indent="0">
              <a:buNone/>
            </a:pPr>
            <a:endParaRPr lang="en-US" sz="1050"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buNone/>
            </a:pPr>
            <a:r>
              <a:rPr lang="en-US" sz="2400" dirty="0">
                <a:solidFill>
                  <a:schemeClr val="bg1"/>
                </a:solidFill>
                <a:latin typeface="Calibri" panose="020F0502020204030204" pitchFamily="34" charset="0"/>
                <a:ea typeface="Tahoma" panose="020B0604030504040204" pitchFamily="34" charset="0"/>
                <a:cs typeface="Times New Roman" panose="02020603050405020304" pitchFamily="18" charset="0"/>
              </a:rPr>
              <a:t>What are both the immediate and far-reaching consequences of that goal and are those consequences in line with and true to yourself and the path you want your own personal journey to follow in this life?  What is the “ripple effect” of your goal?  And what may be some “ripples” either standing in the way of, or standing at the ready to help you achieve your goal?  The goal may be a good goal, but are the time and place right for this goal right now?  Are YOU ready for this goal right now?</a:t>
            </a:r>
          </a:p>
        </p:txBody>
      </p:sp>
      <p:sp>
        <p:nvSpPr>
          <p:cNvPr id="4" name="Text Placeholder 2">
            <a:extLst>
              <a:ext uri="{FF2B5EF4-FFF2-40B4-BE49-F238E27FC236}">
                <a16:creationId xmlns:a16="http://schemas.microsoft.com/office/drawing/2014/main" id="{BC2D60F7-9819-38AE-AF10-C9157E369DA5}"/>
              </a:ext>
            </a:extLst>
          </p:cNvPr>
          <p:cNvSpPr txBox="1">
            <a:spLocks/>
          </p:cNvSpPr>
          <p:nvPr/>
        </p:nvSpPr>
        <p:spPr>
          <a:xfrm>
            <a:off x="435428" y="462346"/>
            <a:ext cx="11495314" cy="2433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sz="36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Why should a goal be “ecological” and how does this all</a:t>
            </a:r>
          </a:p>
          <a:p>
            <a:pPr marL="0" indent="0">
              <a:buNone/>
            </a:pPr>
            <a:r>
              <a:rPr lang="en-US" sz="36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connect to “</a:t>
            </a:r>
            <a:r>
              <a:rPr lang="en-US" sz="3600" i="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Celebrating Our Journey, Shaping The Future</a:t>
            </a:r>
            <a:r>
              <a:rPr lang="en-US" sz="36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0855014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wd">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wd">
                                    <p:tmAbs val="100"/>
                                  </p:iterate>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838200" y="2620282"/>
            <a:ext cx="10515600" cy="4237718"/>
          </a:xfrm>
        </p:spPr>
        <p:txBody>
          <a:bodyPr>
            <a:normAutofit/>
          </a:bodyPr>
          <a:lstStyle/>
          <a:p>
            <a:pPr marL="0" indent="0">
              <a:buNone/>
            </a:pPr>
            <a:r>
              <a:rPr lang="en-US" sz="2400" dirty="0">
                <a:solidFill>
                  <a:schemeClr val="bg1"/>
                </a:solidFill>
                <a:latin typeface="Calibri" panose="020F0502020204030204" pitchFamily="34" charset="0"/>
                <a:ea typeface="Tahoma" panose="020B0604030504040204" pitchFamily="34" charset="0"/>
                <a:cs typeface="Times New Roman" panose="02020603050405020304" pitchFamily="18" charset="0"/>
              </a:rPr>
              <a:t>The question changes from “Is this a good, solid ‘SMART’ or ‘SMARTER’ goal that I can honestly work through and achieve?”</a:t>
            </a:r>
          </a:p>
          <a:p>
            <a:pPr marL="0" indent="0">
              <a:buNone/>
            </a:pPr>
            <a:endParaRPr lang="en-US" sz="2400"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buNone/>
            </a:pPr>
            <a:r>
              <a:rPr lang="en-US" sz="2400" dirty="0">
                <a:solidFill>
                  <a:schemeClr val="bg1"/>
                </a:solidFill>
                <a:latin typeface="Calibri" panose="020F0502020204030204" pitchFamily="34" charset="0"/>
                <a:ea typeface="Tahoma" panose="020B0604030504040204" pitchFamily="34" charset="0"/>
                <a:cs typeface="Times New Roman" panose="02020603050405020304" pitchFamily="18" charset="0"/>
              </a:rPr>
              <a:t>                                                                          TO</a:t>
            </a:r>
          </a:p>
          <a:p>
            <a:pPr marL="0" indent="0">
              <a:buNone/>
            </a:pPr>
            <a:endParaRPr lang="en-US" sz="2400"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buNone/>
            </a:pPr>
            <a:r>
              <a:rPr lang="en-US" sz="2400" dirty="0">
                <a:solidFill>
                  <a:schemeClr val="bg1"/>
                </a:solidFill>
                <a:latin typeface="Calibri" panose="020F0502020204030204" pitchFamily="34" charset="0"/>
                <a:ea typeface="Tahoma" panose="020B0604030504040204" pitchFamily="34" charset="0"/>
                <a:cs typeface="Times New Roman" panose="02020603050405020304" pitchFamily="18" charset="0"/>
              </a:rPr>
              <a:t>(Let’s assume that, yes, it is a good goal) “Is this the RIGHT goal for me RIGHT NOW based on who I currently am, where I currently am, and what I currently know and can do?”</a:t>
            </a:r>
          </a:p>
        </p:txBody>
      </p:sp>
      <p:sp>
        <p:nvSpPr>
          <p:cNvPr id="4" name="Text Placeholder 2">
            <a:extLst>
              <a:ext uri="{FF2B5EF4-FFF2-40B4-BE49-F238E27FC236}">
                <a16:creationId xmlns:a16="http://schemas.microsoft.com/office/drawing/2014/main" id="{BC2D60F7-9819-38AE-AF10-C9157E369DA5}"/>
              </a:ext>
            </a:extLst>
          </p:cNvPr>
          <p:cNvSpPr txBox="1">
            <a:spLocks/>
          </p:cNvSpPr>
          <p:nvPr/>
        </p:nvSpPr>
        <p:spPr>
          <a:xfrm>
            <a:off x="435428" y="462346"/>
            <a:ext cx="11495314" cy="2433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sz="36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Why should a goal be “ecological” and how does this all</a:t>
            </a:r>
          </a:p>
          <a:p>
            <a:pPr marL="0" indent="0">
              <a:buNone/>
            </a:pPr>
            <a:r>
              <a:rPr lang="en-US" sz="36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connect to “</a:t>
            </a:r>
            <a:r>
              <a:rPr lang="en-US" sz="3600" i="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Celebrating Our Journey, Shaping The Future</a:t>
            </a:r>
            <a:r>
              <a:rPr lang="en-US" sz="36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2683877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anim calcmode="lin" valueType="num">
                                      <p:cBhvr>
                                        <p:cTn id="26"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iterate type="lt">
                                    <p:tmPct val="1000"/>
                                  </p:iterate>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80">
                                          <p:stCondLst>
                                            <p:cond delay="0"/>
                                          </p:stCondLst>
                                        </p:cTn>
                                        <p:tgtEl>
                                          <p:spTgt spid="3">
                                            <p:txEl>
                                              <p:pRg st="4" end="4"/>
                                            </p:txEl>
                                          </p:spTgt>
                                        </p:tgtEl>
                                      </p:cBhvr>
                                    </p:animEffect>
                                    <p:anim calcmode="lin" valueType="num">
                                      <p:cBhvr>
                                        <p:cTn id="33"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4" end="4"/>
                                            </p:txEl>
                                          </p:spTgt>
                                        </p:tgtEl>
                                      </p:cBhvr>
                                      <p:to x="100000" y="60000"/>
                                    </p:animScale>
                                    <p:animScale>
                                      <p:cBhvr>
                                        <p:cTn id="39" dur="166" decel="50000">
                                          <p:stCondLst>
                                            <p:cond delay="676"/>
                                          </p:stCondLst>
                                        </p:cTn>
                                        <p:tgtEl>
                                          <p:spTgt spid="3">
                                            <p:txEl>
                                              <p:pRg st="4" end="4"/>
                                            </p:txEl>
                                          </p:spTgt>
                                        </p:tgtEl>
                                      </p:cBhvr>
                                      <p:to x="100000" y="100000"/>
                                    </p:animScale>
                                    <p:animScale>
                                      <p:cBhvr>
                                        <p:cTn id="40" dur="26">
                                          <p:stCondLst>
                                            <p:cond delay="1312"/>
                                          </p:stCondLst>
                                        </p:cTn>
                                        <p:tgtEl>
                                          <p:spTgt spid="3">
                                            <p:txEl>
                                              <p:pRg st="4" end="4"/>
                                            </p:txEl>
                                          </p:spTgt>
                                        </p:tgtEl>
                                      </p:cBhvr>
                                      <p:to x="100000" y="80000"/>
                                    </p:animScale>
                                    <p:animScale>
                                      <p:cBhvr>
                                        <p:cTn id="41" dur="166" decel="50000">
                                          <p:stCondLst>
                                            <p:cond delay="1338"/>
                                          </p:stCondLst>
                                        </p:cTn>
                                        <p:tgtEl>
                                          <p:spTgt spid="3">
                                            <p:txEl>
                                              <p:pRg st="4" end="4"/>
                                            </p:txEl>
                                          </p:spTgt>
                                        </p:tgtEl>
                                      </p:cBhvr>
                                      <p:to x="100000" y="100000"/>
                                    </p:animScale>
                                    <p:animScale>
                                      <p:cBhvr>
                                        <p:cTn id="42" dur="26">
                                          <p:stCondLst>
                                            <p:cond delay="1642"/>
                                          </p:stCondLst>
                                        </p:cTn>
                                        <p:tgtEl>
                                          <p:spTgt spid="3">
                                            <p:txEl>
                                              <p:pRg st="4" end="4"/>
                                            </p:txEl>
                                          </p:spTgt>
                                        </p:tgtEl>
                                      </p:cBhvr>
                                      <p:to x="100000" y="90000"/>
                                    </p:animScale>
                                    <p:animScale>
                                      <p:cBhvr>
                                        <p:cTn id="43" dur="166" decel="50000">
                                          <p:stCondLst>
                                            <p:cond delay="1668"/>
                                          </p:stCondLst>
                                        </p:cTn>
                                        <p:tgtEl>
                                          <p:spTgt spid="3">
                                            <p:txEl>
                                              <p:pRg st="4" end="4"/>
                                            </p:txEl>
                                          </p:spTgt>
                                        </p:tgtEl>
                                      </p:cBhvr>
                                      <p:to x="100000" y="100000"/>
                                    </p:animScale>
                                    <p:animScale>
                                      <p:cBhvr>
                                        <p:cTn id="44" dur="26">
                                          <p:stCondLst>
                                            <p:cond delay="1808"/>
                                          </p:stCondLst>
                                        </p:cTn>
                                        <p:tgtEl>
                                          <p:spTgt spid="3">
                                            <p:txEl>
                                              <p:pRg st="4" end="4"/>
                                            </p:txEl>
                                          </p:spTgt>
                                        </p:tgtEl>
                                      </p:cBhvr>
                                      <p:to x="100000" y="95000"/>
                                    </p:animScale>
                                    <p:animScale>
                                      <p:cBhvr>
                                        <p:cTn id="45"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838200" y="2612571"/>
            <a:ext cx="10515600" cy="4147457"/>
          </a:xfrm>
        </p:spPr>
        <p:txBody>
          <a:bodyPr>
            <a:normAutofit/>
          </a:bodyPr>
          <a:lstStyle/>
          <a:p>
            <a:pPr marL="0" indent="0">
              <a:buNone/>
            </a:pPr>
            <a:r>
              <a:rPr lang="en-US" sz="3600" dirty="0">
                <a:solidFill>
                  <a:schemeClr val="bg1"/>
                </a:solidFill>
                <a:latin typeface="Calibri" panose="020F0502020204030204" pitchFamily="34" charset="0"/>
                <a:ea typeface="Tahoma" panose="020B0604030504040204" pitchFamily="34" charset="0"/>
                <a:cs typeface="Times New Roman" panose="02020603050405020304" pitchFamily="18" charset="0"/>
              </a:rPr>
              <a:t>Let’s walk through an example to help illustrate these things:</a:t>
            </a:r>
          </a:p>
          <a:p>
            <a:pPr marL="0" indent="0">
              <a:buNone/>
            </a:pPr>
            <a:endParaRPr lang="en-US" sz="1800"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buNone/>
            </a:pPr>
            <a:r>
              <a:rPr lang="en-US" sz="3600" dirty="0">
                <a:solidFill>
                  <a:schemeClr val="bg1"/>
                </a:solidFill>
                <a:latin typeface="Calibri" panose="020F0502020204030204" pitchFamily="34" charset="0"/>
                <a:ea typeface="Tahoma" panose="020B0604030504040204" pitchFamily="34" charset="0"/>
                <a:cs typeface="Times New Roman" panose="02020603050405020304" pitchFamily="18" charset="0"/>
              </a:rPr>
              <a:t>Example</a:t>
            </a:r>
          </a:p>
          <a:p>
            <a:pPr marL="0" indent="0">
              <a:buNone/>
            </a:pPr>
            <a:r>
              <a:rPr lang="en-US" sz="3600" dirty="0">
                <a:solidFill>
                  <a:schemeClr val="bg1"/>
                </a:solidFill>
                <a:latin typeface="Calibri" panose="020F0502020204030204" pitchFamily="34" charset="0"/>
                <a:ea typeface="Tahoma" panose="020B0604030504040204" pitchFamily="34" charset="0"/>
                <a:cs typeface="Times New Roman" panose="02020603050405020304" pitchFamily="18" charset="0"/>
              </a:rPr>
              <a:t>     You (think you) want to open your own business.</a:t>
            </a:r>
          </a:p>
        </p:txBody>
      </p:sp>
      <p:sp>
        <p:nvSpPr>
          <p:cNvPr id="4" name="Text Placeholder 2">
            <a:extLst>
              <a:ext uri="{FF2B5EF4-FFF2-40B4-BE49-F238E27FC236}">
                <a16:creationId xmlns:a16="http://schemas.microsoft.com/office/drawing/2014/main" id="{5E54CC59-ECF7-2E5F-FD40-A14A9A8180A2}"/>
              </a:ext>
            </a:extLst>
          </p:cNvPr>
          <p:cNvSpPr txBox="1">
            <a:spLocks/>
          </p:cNvSpPr>
          <p:nvPr/>
        </p:nvSpPr>
        <p:spPr>
          <a:xfrm>
            <a:off x="435428" y="462346"/>
            <a:ext cx="11495314" cy="2433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sz="36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Why should a goal be “ecological” and how does this all</a:t>
            </a:r>
          </a:p>
          <a:p>
            <a:pPr marL="0" indent="0">
              <a:buNone/>
            </a:pPr>
            <a:r>
              <a:rPr lang="en-US" sz="36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connect to “Celebrating Our Journey, Shaping The Future”?</a:t>
            </a:r>
          </a:p>
        </p:txBody>
      </p:sp>
    </p:spTree>
    <p:extLst>
      <p:ext uri="{BB962C8B-B14F-4D97-AF65-F5344CB8AC3E}">
        <p14:creationId xmlns:p14="http://schemas.microsoft.com/office/powerpoint/2010/main" val="6013185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iterate type="lt">
                                    <p:tmPct val="1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iterate type="lt">
                                    <p:tmPct val="1000"/>
                                  </p:iterate>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par>
                                <p:cTn id="37" presetID="26" presetClass="entr" presetSubtype="0" fill="hold" nodeType="withEffect">
                                  <p:stCondLst>
                                    <p:cond delay="0"/>
                                  </p:stCondLst>
                                  <p:iterate type="lt">
                                    <p:tmPct val="1000"/>
                                  </p:iterate>
                                  <p:childTnLst>
                                    <p:set>
                                      <p:cBhvr>
                                        <p:cTn id="38" dur="1" fill="hold">
                                          <p:stCondLst>
                                            <p:cond delay="0"/>
                                          </p:stCondLst>
                                        </p:cTn>
                                        <p:tgtEl>
                                          <p:spTgt spid="3">
                                            <p:txEl>
                                              <p:pRg st="3" end="3"/>
                                            </p:txEl>
                                          </p:spTgt>
                                        </p:tgtEl>
                                        <p:attrNameLst>
                                          <p:attrName>style.visibility</p:attrName>
                                        </p:attrNameLst>
                                      </p:cBhvr>
                                      <p:to>
                                        <p:strVal val="visible"/>
                                      </p:to>
                                    </p:set>
                                    <p:animEffect transition="in" filter="wipe(down)">
                                      <p:cBhvr>
                                        <p:cTn id="39" dur="580">
                                          <p:stCondLst>
                                            <p:cond delay="0"/>
                                          </p:stCondLst>
                                        </p:cTn>
                                        <p:tgtEl>
                                          <p:spTgt spid="3">
                                            <p:txEl>
                                              <p:pRg st="3" end="3"/>
                                            </p:txEl>
                                          </p:spTgt>
                                        </p:tgtEl>
                                      </p:cBhvr>
                                    </p:animEffect>
                                    <p:anim calcmode="lin" valueType="num">
                                      <p:cBhvr>
                                        <p:cTn id="4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3" end="3"/>
                                            </p:txEl>
                                          </p:spTgt>
                                        </p:tgtEl>
                                      </p:cBhvr>
                                      <p:to x="100000" y="60000"/>
                                    </p:animScale>
                                    <p:animScale>
                                      <p:cBhvr>
                                        <p:cTn id="46" dur="166" decel="50000">
                                          <p:stCondLst>
                                            <p:cond delay="676"/>
                                          </p:stCondLst>
                                        </p:cTn>
                                        <p:tgtEl>
                                          <p:spTgt spid="3">
                                            <p:txEl>
                                              <p:pRg st="3" end="3"/>
                                            </p:txEl>
                                          </p:spTgt>
                                        </p:tgtEl>
                                      </p:cBhvr>
                                      <p:to x="100000" y="100000"/>
                                    </p:animScale>
                                    <p:animScale>
                                      <p:cBhvr>
                                        <p:cTn id="47" dur="26">
                                          <p:stCondLst>
                                            <p:cond delay="1312"/>
                                          </p:stCondLst>
                                        </p:cTn>
                                        <p:tgtEl>
                                          <p:spTgt spid="3">
                                            <p:txEl>
                                              <p:pRg st="3" end="3"/>
                                            </p:txEl>
                                          </p:spTgt>
                                        </p:tgtEl>
                                      </p:cBhvr>
                                      <p:to x="100000" y="80000"/>
                                    </p:animScale>
                                    <p:animScale>
                                      <p:cBhvr>
                                        <p:cTn id="48" dur="166" decel="50000">
                                          <p:stCondLst>
                                            <p:cond delay="1338"/>
                                          </p:stCondLst>
                                        </p:cTn>
                                        <p:tgtEl>
                                          <p:spTgt spid="3">
                                            <p:txEl>
                                              <p:pRg st="3" end="3"/>
                                            </p:txEl>
                                          </p:spTgt>
                                        </p:tgtEl>
                                      </p:cBhvr>
                                      <p:to x="100000" y="100000"/>
                                    </p:animScale>
                                    <p:animScale>
                                      <p:cBhvr>
                                        <p:cTn id="49" dur="26">
                                          <p:stCondLst>
                                            <p:cond delay="1642"/>
                                          </p:stCondLst>
                                        </p:cTn>
                                        <p:tgtEl>
                                          <p:spTgt spid="3">
                                            <p:txEl>
                                              <p:pRg st="3" end="3"/>
                                            </p:txEl>
                                          </p:spTgt>
                                        </p:tgtEl>
                                      </p:cBhvr>
                                      <p:to x="100000" y="90000"/>
                                    </p:animScale>
                                    <p:animScale>
                                      <p:cBhvr>
                                        <p:cTn id="50" dur="166" decel="50000">
                                          <p:stCondLst>
                                            <p:cond delay="1668"/>
                                          </p:stCondLst>
                                        </p:cTn>
                                        <p:tgtEl>
                                          <p:spTgt spid="3">
                                            <p:txEl>
                                              <p:pRg st="3" end="3"/>
                                            </p:txEl>
                                          </p:spTgt>
                                        </p:tgtEl>
                                      </p:cBhvr>
                                      <p:to x="100000" y="100000"/>
                                    </p:animScale>
                                    <p:animScale>
                                      <p:cBhvr>
                                        <p:cTn id="51" dur="26">
                                          <p:stCondLst>
                                            <p:cond delay="1808"/>
                                          </p:stCondLst>
                                        </p:cTn>
                                        <p:tgtEl>
                                          <p:spTgt spid="3">
                                            <p:txEl>
                                              <p:pRg st="3" end="3"/>
                                            </p:txEl>
                                          </p:spTgt>
                                        </p:tgtEl>
                                      </p:cBhvr>
                                      <p:to x="100000" y="95000"/>
                                    </p:animScale>
                                    <p:animScale>
                                      <p:cBhvr>
                                        <p:cTn id="52"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838200" y="2993571"/>
            <a:ext cx="10515600" cy="4147457"/>
          </a:xfrm>
        </p:spPr>
        <p:txBody>
          <a:bodyPr>
            <a:normAutofit/>
          </a:bodyPr>
          <a:lstStyle/>
          <a:p>
            <a:pPr marL="0" indent="0">
              <a:buNone/>
            </a:pPr>
            <a:r>
              <a:rPr lang="en-US" sz="3600" dirty="0">
                <a:solidFill>
                  <a:schemeClr val="bg1"/>
                </a:solidFill>
                <a:latin typeface="Calibri" panose="020F0502020204030204" pitchFamily="34" charset="0"/>
                <a:ea typeface="Tahoma" panose="020B0604030504040204" pitchFamily="34" charset="0"/>
                <a:cs typeface="Times New Roman" panose="02020603050405020304" pitchFamily="18" charset="0"/>
              </a:rPr>
              <a:t>Let’s just go ahead and validate this goal right away and say that you have gone through your SMART goal setting process and have “checked all the right boxes” on your goal setting worksheet.</a:t>
            </a:r>
          </a:p>
        </p:txBody>
      </p:sp>
      <p:sp>
        <p:nvSpPr>
          <p:cNvPr id="4" name="Text Placeholder 2">
            <a:extLst>
              <a:ext uri="{FF2B5EF4-FFF2-40B4-BE49-F238E27FC236}">
                <a16:creationId xmlns:a16="http://schemas.microsoft.com/office/drawing/2014/main" id="{5E54CC59-ECF7-2E5F-FD40-A14A9A8180A2}"/>
              </a:ext>
            </a:extLst>
          </p:cNvPr>
          <p:cNvSpPr txBox="1">
            <a:spLocks/>
          </p:cNvSpPr>
          <p:nvPr/>
        </p:nvSpPr>
        <p:spPr>
          <a:xfrm>
            <a:off x="435428" y="462346"/>
            <a:ext cx="11495314" cy="2433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sz="36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Why should a goal be “ecological” and how does this all</a:t>
            </a:r>
          </a:p>
          <a:p>
            <a:pPr marL="0" indent="0">
              <a:buNone/>
            </a:pPr>
            <a:r>
              <a:rPr lang="en-US" sz="36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connect to “Celebrating Our Journey, Shaping The Future”?</a:t>
            </a:r>
          </a:p>
        </p:txBody>
      </p:sp>
    </p:spTree>
    <p:extLst>
      <p:ext uri="{BB962C8B-B14F-4D97-AF65-F5344CB8AC3E}">
        <p14:creationId xmlns:p14="http://schemas.microsoft.com/office/powerpoint/2010/main" val="246262432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838200" y="1825625"/>
            <a:ext cx="10515600" cy="4237718"/>
          </a:xfrm>
        </p:spPr>
        <p:txBody>
          <a:bodyPr>
            <a:normAutofit fontScale="92500" lnSpcReduction="20000"/>
          </a:bodyPr>
          <a:lstStyle/>
          <a:p>
            <a:pPr marL="0" indent="0">
              <a:buNone/>
            </a:pPr>
            <a:r>
              <a:rPr lang="en-US"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Who Am I?</a:t>
            </a:r>
          </a:p>
          <a:p>
            <a:pPr marL="0" indent="0">
              <a:buNone/>
            </a:pPr>
            <a:endParaRPr lang="en-US"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Brief Background on </a:t>
            </a:r>
            <a:r>
              <a:rPr lang="en-US" i="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Goal Setting</a:t>
            </a:r>
            <a:r>
              <a:rPr lang="en-US"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 what is it and why is it important?</a:t>
            </a:r>
          </a:p>
          <a:p>
            <a:pPr marL="0" indent="0">
              <a:buNone/>
            </a:pPr>
            <a:endParaRPr lang="en-US"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What is “ecology” and how does it apply to goal setting?</a:t>
            </a:r>
          </a:p>
          <a:p>
            <a:pPr marL="0" indent="0">
              <a:buNone/>
            </a:pPr>
            <a:endParaRPr lang="en-US"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Why should a goal be “ecological” and how does this all connect to “Celebrating Our Journey, Shaping The Future”?</a:t>
            </a:r>
          </a:p>
          <a:p>
            <a:pPr marL="0" indent="0">
              <a:buNone/>
            </a:pPr>
            <a:endParaRPr lang="en-US"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Closing Remarks</a:t>
            </a:r>
          </a:p>
        </p:txBody>
      </p:sp>
      <p:sp>
        <p:nvSpPr>
          <p:cNvPr id="2" name="Text Placeholder 2">
            <a:extLst>
              <a:ext uri="{FF2B5EF4-FFF2-40B4-BE49-F238E27FC236}">
                <a16:creationId xmlns:a16="http://schemas.microsoft.com/office/drawing/2014/main" id="{FB21F535-B75D-0BC9-7CCB-03FBF96A0CF7}"/>
              </a:ext>
            </a:extLst>
          </p:cNvPr>
          <p:cNvSpPr txBox="1">
            <a:spLocks/>
          </p:cNvSpPr>
          <p:nvPr/>
        </p:nvSpPr>
        <p:spPr>
          <a:xfrm>
            <a:off x="838200" y="669178"/>
            <a:ext cx="10515600" cy="7696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hangingPunct="1">
              <a:buFont typeface="Arial"/>
              <a:buNone/>
            </a:pPr>
            <a:r>
              <a:rPr lang="en-US" sz="48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Webinar Outline</a:t>
            </a:r>
          </a:p>
        </p:txBody>
      </p:sp>
    </p:spTree>
    <p:extLst>
      <p:ext uri="{BB962C8B-B14F-4D97-AF65-F5344CB8AC3E}">
        <p14:creationId xmlns:p14="http://schemas.microsoft.com/office/powerpoint/2010/main" val="24016890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838200" y="2536367"/>
            <a:ext cx="10515600" cy="4147457"/>
          </a:xfrm>
        </p:spPr>
        <p:txBody>
          <a:bodyPr>
            <a:normAutofit/>
          </a:bodyPr>
          <a:lstStyle/>
          <a:p>
            <a:pPr marL="0" indent="0">
              <a:buNone/>
            </a:pPr>
            <a:r>
              <a:rPr lang="en-US" sz="3600" dirty="0">
                <a:solidFill>
                  <a:schemeClr val="bg1"/>
                </a:solidFill>
                <a:latin typeface="Calibri" panose="020F0502020204030204" pitchFamily="34" charset="0"/>
                <a:ea typeface="Tahoma" panose="020B0604030504040204" pitchFamily="34" charset="0"/>
                <a:cs typeface="Times New Roman" panose="02020603050405020304" pitchFamily="18" charset="0"/>
              </a:rPr>
              <a:t>S – Specific:</a:t>
            </a:r>
          </a:p>
          <a:p>
            <a:pPr marL="0" indent="0">
              <a:buNone/>
            </a:pPr>
            <a:endParaRPr lang="en-US" sz="1600"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buNone/>
            </a:pPr>
            <a:r>
              <a:rPr lang="en-US" sz="3600" dirty="0">
                <a:solidFill>
                  <a:schemeClr val="bg1"/>
                </a:solidFill>
                <a:latin typeface="Calibri" panose="020F0502020204030204" pitchFamily="34" charset="0"/>
                <a:ea typeface="Tahoma" panose="020B0604030504040204" pitchFamily="34" charset="0"/>
                <a:cs typeface="Times New Roman" panose="02020603050405020304" pitchFamily="18" charset="0"/>
              </a:rPr>
              <a:t>You’ve determined all the specifics of what your business will do, how it will operate, what kind of product and/or service it will offer and how it will do that, etc.</a:t>
            </a:r>
          </a:p>
        </p:txBody>
      </p:sp>
      <p:sp>
        <p:nvSpPr>
          <p:cNvPr id="4" name="Text Placeholder 2">
            <a:extLst>
              <a:ext uri="{FF2B5EF4-FFF2-40B4-BE49-F238E27FC236}">
                <a16:creationId xmlns:a16="http://schemas.microsoft.com/office/drawing/2014/main" id="{5E54CC59-ECF7-2E5F-FD40-A14A9A8180A2}"/>
              </a:ext>
            </a:extLst>
          </p:cNvPr>
          <p:cNvSpPr txBox="1">
            <a:spLocks/>
          </p:cNvSpPr>
          <p:nvPr/>
        </p:nvSpPr>
        <p:spPr>
          <a:xfrm>
            <a:off x="435428" y="462346"/>
            <a:ext cx="11495314" cy="2433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sz="36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Why should a goal be “ecological” and how does this all</a:t>
            </a:r>
          </a:p>
          <a:p>
            <a:pPr marL="0" indent="0">
              <a:buNone/>
            </a:pPr>
            <a:r>
              <a:rPr lang="en-US" sz="36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connect to “Celebrating Our Journey, Shaping The Future”?</a:t>
            </a:r>
          </a:p>
        </p:txBody>
      </p:sp>
    </p:spTree>
    <p:extLst>
      <p:ext uri="{BB962C8B-B14F-4D97-AF65-F5344CB8AC3E}">
        <p14:creationId xmlns:p14="http://schemas.microsoft.com/office/powerpoint/2010/main" val="30340217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707571" y="2701577"/>
            <a:ext cx="10515600" cy="5397397"/>
          </a:xfrm>
        </p:spPr>
        <p:txBody>
          <a:bodyPr>
            <a:normAutofit/>
          </a:bodyPr>
          <a:lstStyle/>
          <a:p>
            <a:pPr marL="0" indent="0">
              <a:buNone/>
            </a:pPr>
            <a:r>
              <a:rPr lang="en-US" sz="3600" dirty="0">
                <a:solidFill>
                  <a:schemeClr val="bg1"/>
                </a:solidFill>
                <a:latin typeface="Calibri" panose="020F0502020204030204" pitchFamily="34" charset="0"/>
                <a:ea typeface="Tahoma" panose="020B0604030504040204" pitchFamily="34" charset="0"/>
                <a:cs typeface="Times New Roman" panose="02020603050405020304" pitchFamily="18" charset="0"/>
              </a:rPr>
              <a:t>M – Measurable:</a:t>
            </a:r>
          </a:p>
          <a:p>
            <a:pPr marL="0" indent="0">
              <a:buNone/>
            </a:pPr>
            <a:endParaRPr lang="en-US" sz="3600"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buNone/>
            </a:pPr>
            <a:r>
              <a:rPr lang="en-US" sz="3600" dirty="0">
                <a:solidFill>
                  <a:schemeClr val="bg1"/>
                </a:solidFill>
                <a:latin typeface="Calibri" panose="020F0502020204030204" pitchFamily="34" charset="0"/>
                <a:ea typeface="Tahoma" panose="020B0604030504040204" pitchFamily="34" charset="0"/>
                <a:cs typeface="Times New Roman" panose="02020603050405020304" pitchFamily="18" charset="0"/>
              </a:rPr>
              <a:t>You’ve determined exactly how you will measure the success of this goal.</a:t>
            </a:r>
          </a:p>
        </p:txBody>
      </p:sp>
      <p:sp>
        <p:nvSpPr>
          <p:cNvPr id="4" name="Text Placeholder 2">
            <a:extLst>
              <a:ext uri="{FF2B5EF4-FFF2-40B4-BE49-F238E27FC236}">
                <a16:creationId xmlns:a16="http://schemas.microsoft.com/office/drawing/2014/main" id="{5E54CC59-ECF7-2E5F-FD40-A14A9A8180A2}"/>
              </a:ext>
            </a:extLst>
          </p:cNvPr>
          <p:cNvSpPr txBox="1">
            <a:spLocks/>
          </p:cNvSpPr>
          <p:nvPr/>
        </p:nvSpPr>
        <p:spPr>
          <a:xfrm>
            <a:off x="435428" y="462346"/>
            <a:ext cx="11495314" cy="2433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sz="36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Why should a goal be “ecological” and how does this all</a:t>
            </a:r>
          </a:p>
          <a:p>
            <a:pPr marL="0" indent="0">
              <a:buNone/>
            </a:pPr>
            <a:r>
              <a:rPr lang="en-US" sz="36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connect to “Celebrating Our Journey, Shaping The Future”?</a:t>
            </a:r>
          </a:p>
        </p:txBody>
      </p:sp>
    </p:spTree>
    <p:extLst>
      <p:ext uri="{BB962C8B-B14F-4D97-AF65-F5344CB8AC3E}">
        <p14:creationId xmlns:p14="http://schemas.microsoft.com/office/powerpoint/2010/main" val="39008801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838200" y="2596539"/>
            <a:ext cx="10515600" cy="3712029"/>
          </a:xfrm>
        </p:spPr>
        <p:txBody>
          <a:bodyPr>
            <a:normAutofit/>
          </a:bodyPr>
          <a:lstStyle/>
          <a:p>
            <a:pPr marL="0" indent="0">
              <a:buNone/>
            </a:pPr>
            <a:r>
              <a:rPr lang="en-US" sz="3600" dirty="0">
                <a:solidFill>
                  <a:schemeClr val="bg1"/>
                </a:solidFill>
                <a:latin typeface="Calibri" panose="020F0502020204030204" pitchFamily="34" charset="0"/>
                <a:ea typeface="Tahoma" panose="020B0604030504040204" pitchFamily="34" charset="0"/>
                <a:cs typeface="Times New Roman" panose="02020603050405020304" pitchFamily="18" charset="0"/>
              </a:rPr>
              <a:t>A – Attainable/Action-oriented:</a:t>
            </a:r>
          </a:p>
          <a:p>
            <a:pPr marL="0" indent="0">
              <a:buNone/>
            </a:pPr>
            <a:endParaRPr lang="en-US" sz="3600"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buNone/>
            </a:pPr>
            <a:r>
              <a:rPr lang="en-US" sz="3600" dirty="0">
                <a:solidFill>
                  <a:schemeClr val="bg1"/>
                </a:solidFill>
                <a:latin typeface="Calibri" panose="020F0502020204030204" pitchFamily="34" charset="0"/>
                <a:ea typeface="Tahoma" panose="020B0604030504040204" pitchFamily="34" charset="0"/>
                <a:cs typeface="Times New Roman" panose="02020603050405020304" pitchFamily="18" charset="0"/>
              </a:rPr>
              <a:t>You’ve determined that this goal is within your reach of achievement and you have come up with specific action steps and a timeline to make this goal a reality.</a:t>
            </a:r>
          </a:p>
        </p:txBody>
      </p:sp>
      <p:sp>
        <p:nvSpPr>
          <p:cNvPr id="4" name="Text Placeholder 2">
            <a:extLst>
              <a:ext uri="{FF2B5EF4-FFF2-40B4-BE49-F238E27FC236}">
                <a16:creationId xmlns:a16="http://schemas.microsoft.com/office/drawing/2014/main" id="{5E54CC59-ECF7-2E5F-FD40-A14A9A8180A2}"/>
              </a:ext>
            </a:extLst>
          </p:cNvPr>
          <p:cNvSpPr txBox="1">
            <a:spLocks/>
          </p:cNvSpPr>
          <p:nvPr/>
        </p:nvSpPr>
        <p:spPr>
          <a:xfrm>
            <a:off x="435428" y="462346"/>
            <a:ext cx="11495314" cy="2433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sz="36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Why should a goal be “ecological” and how does this all</a:t>
            </a:r>
          </a:p>
          <a:p>
            <a:pPr marL="0" indent="0">
              <a:buNone/>
            </a:pPr>
            <a:r>
              <a:rPr lang="en-US" sz="36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connect to “Celebrating Our Journey, Shaping The Future”?</a:t>
            </a:r>
          </a:p>
        </p:txBody>
      </p:sp>
    </p:spTree>
    <p:extLst>
      <p:ext uri="{BB962C8B-B14F-4D97-AF65-F5344CB8AC3E}">
        <p14:creationId xmlns:p14="http://schemas.microsoft.com/office/powerpoint/2010/main" val="36686236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925285" y="2647145"/>
            <a:ext cx="10515600" cy="5397397"/>
          </a:xfrm>
        </p:spPr>
        <p:txBody>
          <a:bodyPr>
            <a:normAutofit/>
          </a:bodyPr>
          <a:lstStyle/>
          <a:p>
            <a:pPr marL="0" indent="0">
              <a:buNone/>
            </a:pPr>
            <a:r>
              <a:rPr lang="en-US" sz="3600" dirty="0">
                <a:solidFill>
                  <a:schemeClr val="bg1"/>
                </a:solidFill>
                <a:latin typeface="Calibri" panose="020F0502020204030204" pitchFamily="34" charset="0"/>
                <a:ea typeface="Tahoma" panose="020B0604030504040204" pitchFamily="34" charset="0"/>
                <a:cs typeface="Times New Roman" panose="02020603050405020304" pitchFamily="18" charset="0"/>
              </a:rPr>
              <a:t>R – Relevant:</a:t>
            </a:r>
          </a:p>
          <a:p>
            <a:pPr marL="0" indent="0">
              <a:buNone/>
            </a:pPr>
            <a:endParaRPr lang="en-US" sz="3600"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buNone/>
            </a:pPr>
            <a:r>
              <a:rPr lang="en-US" sz="3600" dirty="0">
                <a:solidFill>
                  <a:schemeClr val="bg1"/>
                </a:solidFill>
                <a:latin typeface="Calibri" panose="020F0502020204030204" pitchFamily="34" charset="0"/>
                <a:ea typeface="Tahoma" panose="020B0604030504040204" pitchFamily="34" charset="0"/>
                <a:cs typeface="Times New Roman" panose="02020603050405020304" pitchFamily="18" charset="0"/>
              </a:rPr>
              <a:t>You’ve determined how this goal is relevant to your wants/needs/desires and how it will be relevant to the world.</a:t>
            </a:r>
          </a:p>
        </p:txBody>
      </p:sp>
      <p:sp>
        <p:nvSpPr>
          <p:cNvPr id="4" name="Text Placeholder 2">
            <a:extLst>
              <a:ext uri="{FF2B5EF4-FFF2-40B4-BE49-F238E27FC236}">
                <a16:creationId xmlns:a16="http://schemas.microsoft.com/office/drawing/2014/main" id="{5E54CC59-ECF7-2E5F-FD40-A14A9A8180A2}"/>
              </a:ext>
            </a:extLst>
          </p:cNvPr>
          <p:cNvSpPr txBox="1">
            <a:spLocks/>
          </p:cNvSpPr>
          <p:nvPr/>
        </p:nvSpPr>
        <p:spPr>
          <a:xfrm>
            <a:off x="435428" y="462346"/>
            <a:ext cx="11495314" cy="2433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sz="36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Why should a goal be “ecological” and how does this all</a:t>
            </a:r>
          </a:p>
          <a:p>
            <a:pPr marL="0" indent="0">
              <a:buNone/>
            </a:pPr>
            <a:r>
              <a:rPr lang="en-US" sz="36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connect to “Celebrating Our Journey, Shaping The Future”?</a:t>
            </a:r>
          </a:p>
        </p:txBody>
      </p:sp>
    </p:spTree>
    <p:extLst>
      <p:ext uri="{BB962C8B-B14F-4D97-AF65-F5344CB8AC3E}">
        <p14:creationId xmlns:p14="http://schemas.microsoft.com/office/powerpoint/2010/main" val="31821691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838200" y="2636260"/>
            <a:ext cx="10515600" cy="5397397"/>
          </a:xfrm>
        </p:spPr>
        <p:txBody>
          <a:bodyPr>
            <a:normAutofit/>
          </a:bodyPr>
          <a:lstStyle/>
          <a:p>
            <a:pPr marL="0" indent="0">
              <a:buNone/>
            </a:pPr>
            <a:r>
              <a:rPr lang="en-US" sz="3600" dirty="0">
                <a:solidFill>
                  <a:schemeClr val="bg1"/>
                </a:solidFill>
                <a:latin typeface="Calibri" panose="020F0502020204030204" pitchFamily="34" charset="0"/>
                <a:ea typeface="Tahoma" panose="020B0604030504040204" pitchFamily="34" charset="0"/>
                <a:cs typeface="Times New Roman" panose="02020603050405020304" pitchFamily="18" charset="0"/>
              </a:rPr>
              <a:t>T – Time Bound:</a:t>
            </a:r>
          </a:p>
          <a:p>
            <a:pPr marL="0" indent="0">
              <a:buNone/>
            </a:pPr>
            <a:endParaRPr lang="en-US" sz="3600"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buNone/>
            </a:pPr>
            <a:r>
              <a:rPr lang="en-US" sz="3600" dirty="0">
                <a:solidFill>
                  <a:schemeClr val="bg1"/>
                </a:solidFill>
                <a:latin typeface="Calibri" panose="020F0502020204030204" pitchFamily="34" charset="0"/>
                <a:ea typeface="Tahoma" panose="020B0604030504040204" pitchFamily="34" charset="0"/>
                <a:cs typeface="Times New Roman" panose="02020603050405020304" pitchFamily="18" charset="0"/>
              </a:rPr>
              <a:t>You’ve come up with a step-by-step timeline that you feel you can stick to to work through towards achieving this goal (attainable and time-bound).</a:t>
            </a:r>
          </a:p>
        </p:txBody>
      </p:sp>
      <p:sp>
        <p:nvSpPr>
          <p:cNvPr id="4" name="Text Placeholder 2">
            <a:extLst>
              <a:ext uri="{FF2B5EF4-FFF2-40B4-BE49-F238E27FC236}">
                <a16:creationId xmlns:a16="http://schemas.microsoft.com/office/drawing/2014/main" id="{5E54CC59-ECF7-2E5F-FD40-A14A9A8180A2}"/>
              </a:ext>
            </a:extLst>
          </p:cNvPr>
          <p:cNvSpPr txBox="1">
            <a:spLocks/>
          </p:cNvSpPr>
          <p:nvPr/>
        </p:nvSpPr>
        <p:spPr>
          <a:xfrm>
            <a:off x="435428" y="462346"/>
            <a:ext cx="11495314" cy="2433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sz="36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Why should a goal be “ecological” and how does this all</a:t>
            </a:r>
          </a:p>
          <a:p>
            <a:pPr marL="0" indent="0">
              <a:buNone/>
            </a:pPr>
            <a:r>
              <a:rPr lang="en-US" sz="36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connect to “Celebrating Our Journey, Shaping The Future”?</a:t>
            </a:r>
          </a:p>
        </p:txBody>
      </p:sp>
    </p:spTree>
    <p:extLst>
      <p:ext uri="{BB962C8B-B14F-4D97-AF65-F5344CB8AC3E}">
        <p14:creationId xmlns:p14="http://schemas.microsoft.com/office/powerpoint/2010/main" val="22518643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anim calcmode="lin" valueType="num">
                                      <p:cBhvr>
                                        <p:cTn id="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838200" y="2667000"/>
            <a:ext cx="10515600" cy="5397397"/>
          </a:xfrm>
        </p:spPr>
        <p:txBody>
          <a:bodyPr>
            <a:normAutofit/>
          </a:bodyPr>
          <a:lstStyle/>
          <a:p>
            <a:pPr marL="0" indent="0">
              <a:buNone/>
            </a:pPr>
            <a:r>
              <a:rPr lang="en-US" sz="3600" dirty="0">
                <a:solidFill>
                  <a:schemeClr val="bg1"/>
                </a:solidFill>
                <a:latin typeface="Calibri" panose="020F0502020204030204" pitchFamily="34" charset="0"/>
                <a:ea typeface="Tahoma" panose="020B0604030504040204" pitchFamily="34" charset="0"/>
                <a:cs typeface="Times New Roman" panose="02020603050405020304" pitchFamily="18" charset="0"/>
              </a:rPr>
              <a:t>But still….something just doesn’t seem right about it all.  You’ve ALWAYS wanted to open your own business, and people have been telling you for years: “Don’t hold back on your dreams!”  So, BOOM!  Here you are planning to throw open your doors to the business of your dreams – what “doesn’t seem right” about that?</a:t>
            </a:r>
          </a:p>
        </p:txBody>
      </p:sp>
      <p:sp>
        <p:nvSpPr>
          <p:cNvPr id="4" name="Text Placeholder 2">
            <a:extLst>
              <a:ext uri="{FF2B5EF4-FFF2-40B4-BE49-F238E27FC236}">
                <a16:creationId xmlns:a16="http://schemas.microsoft.com/office/drawing/2014/main" id="{5E54CC59-ECF7-2E5F-FD40-A14A9A8180A2}"/>
              </a:ext>
            </a:extLst>
          </p:cNvPr>
          <p:cNvSpPr txBox="1">
            <a:spLocks/>
          </p:cNvSpPr>
          <p:nvPr/>
        </p:nvSpPr>
        <p:spPr>
          <a:xfrm>
            <a:off x="435428" y="462346"/>
            <a:ext cx="11495314" cy="2433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sz="36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Why should a goal be “ecological” and how does this all</a:t>
            </a:r>
          </a:p>
          <a:p>
            <a:pPr marL="0" indent="0">
              <a:buNone/>
            </a:pPr>
            <a:r>
              <a:rPr lang="en-US" sz="36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connect to “Celebrating Our Journey, Shaping The Future”?</a:t>
            </a:r>
          </a:p>
        </p:txBody>
      </p:sp>
    </p:spTree>
    <p:extLst>
      <p:ext uri="{BB962C8B-B14F-4D97-AF65-F5344CB8AC3E}">
        <p14:creationId xmlns:p14="http://schemas.microsoft.com/office/powerpoint/2010/main" val="27678384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iterate type="lt">
                                    <p:tmPct val="1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838200" y="2430075"/>
            <a:ext cx="10515600" cy="4237718"/>
          </a:xfrm>
        </p:spPr>
        <p:txBody>
          <a:bodyPr>
            <a:normAutofit/>
          </a:bodyPr>
          <a:lstStyle/>
          <a:p>
            <a:pPr marL="0" indent="0" algn="ctr">
              <a:buNone/>
            </a:pPr>
            <a:r>
              <a:rPr lang="en-US" sz="3600" dirty="0">
                <a:solidFill>
                  <a:schemeClr val="bg1"/>
                </a:solidFill>
                <a:latin typeface="Calibri" panose="020F0502020204030204" pitchFamily="34" charset="0"/>
                <a:ea typeface="Tahoma" panose="020B0604030504040204" pitchFamily="34" charset="0"/>
                <a:cs typeface="Times New Roman" panose="02020603050405020304" pitchFamily="18" charset="0"/>
              </a:rPr>
              <a:t>You’ve wanted to do it for years now!  This is your life, your journey, and you are in control, right?</a:t>
            </a:r>
          </a:p>
          <a:p>
            <a:pPr marL="0" indent="0" algn="ctr">
              <a:buNone/>
            </a:pPr>
            <a:endParaRPr lang="en-US" sz="3600"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lgn="ctr">
              <a:buNone/>
            </a:pPr>
            <a:r>
              <a:rPr lang="en-US" sz="3600" dirty="0">
                <a:solidFill>
                  <a:schemeClr val="bg1"/>
                </a:solidFill>
                <a:latin typeface="Calibri" panose="020F0502020204030204" pitchFamily="34" charset="0"/>
                <a:ea typeface="Tahoma" panose="020B0604030504040204" pitchFamily="34" charset="0"/>
                <a:cs typeface="Times New Roman" panose="02020603050405020304" pitchFamily="18" charset="0"/>
              </a:rPr>
              <a:t>RIGHT!  If this is the goal you want, and you’re determined to make it happen, then go for it!</a:t>
            </a:r>
          </a:p>
        </p:txBody>
      </p:sp>
      <p:sp>
        <p:nvSpPr>
          <p:cNvPr id="2" name="Text Placeholder 2">
            <a:extLst>
              <a:ext uri="{FF2B5EF4-FFF2-40B4-BE49-F238E27FC236}">
                <a16:creationId xmlns:a16="http://schemas.microsoft.com/office/drawing/2014/main" id="{FB21F535-B75D-0BC9-7CCB-03FBF96A0CF7}"/>
              </a:ext>
            </a:extLst>
          </p:cNvPr>
          <p:cNvSpPr txBox="1">
            <a:spLocks/>
          </p:cNvSpPr>
          <p:nvPr/>
        </p:nvSpPr>
        <p:spPr>
          <a:xfrm>
            <a:off x="838200" y="897778"/>
            <a:ext cx="10515600" cy="7696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625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sz="4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Why should a goal be “ecological” and how does this all connect to “Celebrating Our Journey, Shaping The Future”?</a:t>
            </a:r>
          </a:p>
        </p:txBody>
      </p:sp>
    </p:spTree>
    <p:extLst>
      <p:ext uri="{BB962C8B-B14F-4D97-AF65-F5344CB8AC3E}">
        <p14:creationId xmlns:p14="http://schemas.microsoft.com/office/powerpoint/2010/main" val="16041019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838200" y="2288562"/>
            <a:ext cx="10515600" cy="4237718"/>
          </a:xfrm>
        </p:spPr>
        <p:txBody>
          <a:bodyPr>
            <a:normAutofit/>
          </a:bodyPr>
          <a:lstStyle/>
          <a:p>
            <a:pPr marL="0" indent="0" algn="ctr">
              <a:buNone/>
            </a:pPr>
            <a:endParaRPr lang="en-US" sz="3600"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lgn="ctr">
              <a:buNone/>
            </a:pPr>
            <a:r>
              <a:rPr lang="en-US" sz="3600" dirty="0">
                <a:solidFill>
                  <a:schemeClr val="bg1"/>
                </a:solidFill>
                <a:latin typeface="Calibri" panose="020F0502020204030204" pitchFamily="34" charset="0"/>
                <a:ea typeface="Tahoma" panose="020B0604030504040204" pitchFamily="34" charset="0"/>
                <a:cs typeface="Times New Roman" panose="02020603050405020304" pitchFamily="18" charset="0"/>
              </a:rPr>
              <a:t>WHAT IS THE PROBLEM?</a:t>
            </a:r>
          </a:p>
          <a:p>
            <a:pPr marL="0" indent="0" algn="ctr">
              <a:buNone/>
            </a:pPr>
            <a:endParaRPr lang="en-US" sz="3600"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lgn="ctr">
              <a:buNone/>
            </a:pPr>
            <a:r>
              <a:rPr lang="en-US" sz="3600" dirty="0">
                <a:solidFill>
                  <a:schemeClr val="bg1"/>
                </a:solidFill>
                <a:latin typeface="Calibri" panose="020F0502020204030204" pitchFamily="34" charset="0"/>
                <a:ea typeface="Tahoma" panose="020B0604030504040204" pitchFamily="34" charset="0"/>
                <a:cs typeface="Times New Roman" panose="02020603050405020304" pitchFamily="18" charset="0"/>
              </a:rPr>
              <a:t>Where are your doubts coming from?</a:t>
            </a:r>
          </a:p>
        </p:txBody>
      </p:sp>
      <p:sp>
        <p:nvSpPr>
          <p:cNvPr id="2" name="Text Placeholder 2">
            <a:extLst>
              <a:ext uri="{FF2B5EF4-FFF2-40B4-BE49-F238E27FC236}">
                <a16:creationId xmlns:a16="http://schemas.microsoft.com/office/drawing/2014/main" id="{FB21F535-B75D-0BC9-7CCB-03FBF96A0CF7}"/>
              </a:ext>
            </a:extLst>
          </p:cNvPr>
          <p:cNvSpPr txBox="1">
            <a:spLocks/>
          </p:cNvSpPr>
          <p:nvPr/>
        </p:nvSpPr>
        <p:spPr>
          <a:xfrm>
            <a:off x="838200" y="897778"/>
            <a:ext cx="10515600" cy="7696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625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sz="4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Why should a goal be “ecological” and how does this all connect to “Celebrating Our Journey, Shaping The Future”?</a:t>
            </a:r>
          </a:p>
        </p:txBody>
      </p:sp>
    </p:spTree>
    <p:extLst>
      <p:ext uri="{BB962C8B-B14F-4D97-AF65-F5344CB8AC3E}">
        <p14:creationId xmlns:p14="http://schemas.microsoft.com/office/powerpoint/2010/main" val="26624468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80">
                                          <p:stCondLst>
                                            <p:cond delay="0"/>
                                          </p:stCondLst>
                                        </p:cTn>
                                        <p:tgtEl>
                                          <p:spTgt spid="3">
                                            <p:txEl>
                                              <p:pRg st="3" end="3"/>
                                            </p:txEl>
                                          </p:spTgt>
                                        </p:tgtEl>
                                      </p:cBhvr>
                                    </p:animEffect>
                                    <p:anim calcmode="lin" valueType="num">
                                      <p:cBhvr>
                                        <p:cTn id="13"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3" end="3"/>
                                            </p:txEl>
                                          </p:spTgt>
                                        </p:tgtEl>
                                      </p:cBhvr>
                                      <p:to x="100000" y="60000"/>
                                    </p:animScale>
                                    <p:animScale>
                                      <p:cBhvr>
                                        <p:cTn id="19" dur="166" decel="50000">
                                          <p:stCondLst>
                                            <p:cond delay="676"/>
                                          </p:stCondLst>
                                        </p:cTn>
                                        <p:tgtEl>
                                          <p:spTgt spid="3">
                                            <p:txEl>
                                              <p:pRg st="3" end="3"/>
                                            </p:txEl>
                                          </p:spTgt>
                                        </p:tgtEl>
                                      </p:cBhvr>
                                      <p:to x="100000" y="100000"/>
                                    </p:animScale>
                                    <p:animScale>
                                      <p:cBhvr>
                                        <p:cTn id="20" dur="26">
                                          <p:stCondLst>
                                            <p:cond delay="1312"/>
                                          </p:stCondLst>
                                        </p:cTn>
                                        <p:tgtEl>
                                          <p:spTgt spid="3">
                                            <p:txEl>
                                              <p:pRg st="3" end="3"/>
                                            </p:txEl>
                                          </p:spTgt>
                                        </p:tgtEl>
                                      </p:cBhvr>
                                      <p:to x="100000" y="80000"/>
                                    </p:animScale>
                                    <p:animScale>
                                      <p:cBhvr>
                                        <p:cTn id="21" dur="166" decel="50000">
                                          <p:stCondLst>
                                            <p:cond delay="1338"/>
                                          </p:stCondLst>
                                        </p:cTn>
                                        <p:tgtEl>
                                          <p:spTgt spid="3">
                                            <p:txEl>
                                              <p:pRg st="3" end="3"/>
                                            </p:txEl>
                                          </p:spTgt>
                                        </p:tgtEl>
                                      </p:cBhvr>
                                      <p:to x="100000" y="100000"/>
                                    </p:animScale>
                                    <p:animScale>
                                      <p:cBhvr>
                                        <p:cTn id="22" dur="26">
                                          <p:stCondLst>
                                            <p:cond delay="1642"/>
                                          </p:stCondLst>
                                        </p:cTn>
                                        <p:tgtEl>
                                          <p:spTgt spid="3">
                                            <p:txEl>
                                              <p:pRg st="3" end="3"/>
                                            </p:txEl>
                                          </p:spTgt>
                                        </p:tgtEl>
                                      </p:cBhvr>
                                      <p:to x="100000" y="90000"/>
                                    </p:animScale>
                                    <p:animScale>
                                      <p:cBhvr>
                                        <p:cTn id="23" dur="166" decel="50000">
                                          <p:stCondLst>
                                            <p:cond delay="1668"/>
                                          </p:stCondLst>
                                        </p:cTn>
                                        <p:tgtEl>
                                          <p:spTgt spid="3">
                                            <p:txEl>
                                              <p:pRg st="3" end="3"/>
                                            </p:txEl>
                                          </p:spTgt>
                                        </p:tgtEl>
                                      </p:cBhvr>
                                      <p:to x="100000" y="100000"/>
                                    </p:animScale>
                                    <p:animScale>
                                      <p:cBhvr>
                                        <p:cTn id="24" dur="26">
                                          <p:stCondLst>
                                            <p:cond delay="1808"/>
                                          </p:stCondLst>
                                        </p:cTn>
                                        <p:tgtEl>
                                          <p:spTgt spid="3">
                                            <p:txEl>
                                              <p:pRg st="3" end="3"/>
                                            </p:txEl>
                                          </p:spTgt>
                                        </p:tgtEl>
                                      </p:cBhvr>
                                      <p:to x="100000" y="95000"/>
                                    </p:animScale>
                                    <p:animScale>
                                      <p:cBhvr>
                                        <p:cTn id="25"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838200" y="2620282"/>
            <a:ext cx="10515600" cy="4237718"/>
          </a:xfrm>
        </p:spPr>
        <p:txBody>
          <a:bodyPr>
            <a:normAutofit/>
          </a:bodyPr>
          <a:lstStyle/>
          <a:p>
            <a:pPr marL="0" indent="0" algn="ctr">
              <a:buNone/>
            </a:pPr>
            <a:r>
              <a:rPr lang="en-US" sz="3600" dirty="0">
                <a:solidFill>
                  <a:schemeClr val="bg1"/>
                </a:solidFill>
                <a:latin typeface="Calibri" panose="020F0502020204030204" pitchFamily="34" charset="0"/>
                <a:ea typeface="Tahoma" panose="020B0604030504040204" pitchFamily="34" charset="0"/>
                <a:cs typeface="Times New Roman" panose="02020603050405020304" pitchFamily="18" charset="0"/>
              </a:rPr>
              <a:t>To be fair, your doubts could very well be coming from any number of places, but let’s take a look at the ecology surrounding this goal for our purposes today.  This is often a common place where things may “not feel right”.</a:t>
            </a:r>
          </a:p>
        </p:txBody>
      </p:sp>
      <p:sp>
        <p:nvSpPr>
          <p:cNvPr id="2" name="Text Placeholder 2">
            <a:extLst>
              <a:ext uri="{FF2B5EF4-FFF2-40B4-BE49-F238E27FC236}">
                <a16:creationId xmlns:a16="http://schemas.microsoft.com/office/drawing/2014/main" id="{FB21F535-B75D-0BC9-7CCB-03FBF96A0CF7}"/>
              </a:ext>
            </a:extLst>
          </p:cNvPr>
          <p:cNvSpPr txBox="1">
            <a:spLocks/>
          </p:cNvSpPr>
          <p:nvPr/>
        </p:nvSpPr>
        <p:spPr>
          <a:xfrm>
            <a:off x="838200" y="897778"/>
            <a:ext cx="10515600" cy="7696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625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sz="4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Why should a goal be “ecological” and how does this all connect to “Celebrating Our Journey, Shaping The Future”?</a:t>
            </a:r>
          </a:p>
        </p:txBody>
      </p:sp>
    </p:spTree>
    <p:extLst>
      <p:ext uri="{BB962C8B-B14F-4D97-AF65-F5344CB8AC3E}">
        <p14:creationId xmlns:p14="http://schemas.microsoft.com/office/powerpoint/2010/main" val="3414657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838200" y="1722504"/>
            <a:ext cx="10515600" cy="4237718"/>
          </a:xfrm>
        </p:spPr>
        <p:txBody>
          <a:bodyPr>
            <a:normAutofit lnSpcReduction="10000"/>
          </a:bodyPr>
          <a:lstStyle/>
          <a:p>
            <a:pPr>
              <a:buFontTx/>
              <a:buChar char="-"/>
            </a:pP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Is this the right time in your life in relationship to your own chronological age and your current skills and abilities?</a:t>
            </a:r>
          </a:p>
          <a:p>
            <a:pPr lvl="1">
              <a:buFontTx/>
              <a:buChar char="-"/>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Do you need more education or experience?  Some kind of certificate or degree?  Do you currently have the necessary skills to do this?  Is there an actual chronological age limit to this goal (i.e. the big one that comes to mind for me right now is age restrictions on visas for international work in some countries)</a:t>
            </a:r>
          </a:p>
        </p:txBody>
      </p:sp>
      <p:sp>
        <p:nvSpPr>
          <p:cNvPr id="2" name="Text Placeholder 2">
            <a:extLst>
              <a:ext uri="{FF2B5EF4-FFF2-40B4-BE49-F238E27FC236}">
                <a16:creationId xmlns:a16="http://schemas.microsoft.com/office/drawing/2014/main" id="{FB21F535-B75D-0BC9-7CCB-03FBF96A0CF7}"/>
              </a:ext>
            </a:extLst>
          </p:cNvPr>
          <p:cNvSpPr txBox="1">
            <a:spLocks/>
          </p:cNvSpPr>
          <p:nvPr/>
        </p:nvSpPr>
        <p:spPr>
          <a:xfrm>
            <a:off x="838200" y="669172"/>
            <a:ext cx="10515600" cy="7696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625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sz="4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Why should a goal be “ecological” and how does this all connect to “Celebrating Our Journey, Shaping The Future”?</a:t>
            </a:r>
          </a:p>
        </p:txBody>
      </p:sp>
    </p:spTree>
    <p:extLst>
      <p:ext uri="{BB962C8B-B14F-4D97-AF65-F5344CB8AC3E}">
        <p14:creationId xmlns:p14="http://schemas.microsoft.com/office/powerpoint/2010/main" val="36744227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FB21F535-B75D-0BC9-7CCB-03FBF96A0CF7}"/>
              </a:ext>
            </a:extLst>
          </p:cNvPr>
          <p:cNvSpPr txBox="1">
            <a:spLocks/>
          </p:cNvSpPr>
          <p:nvPr/>
        </p:nvSpPr>
        <p:spPr>
          <a:xfrm>
            <a:off x="506184" y="910440"/>
            <a:ext cx="6553200" cy="7577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hangingPunct="1">
              <a:buFont typeface="Arial"/>
              <a:buNone/>
            </a:pPr>
            <a:r>
              <a:rPr lang="en-US" sz="44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Before we start…..</a:t>
            </a:r>
          </a:p>
        </p:txBody>
      </p:sp>
      <p:sp>
        <p:nvSpPr>
          <p:cNvPr id="5" name="Text Placeholder 4">
            <a:extLst>
              <a:ext uri="{FF2B5EF4-FFF2-40B4-BE49-F238E27FC236}">
                <a16:creationId xmlns:a16="http://schemas.microsoft.com/office/drawing/2014/main" id="{3CB448FD-73BF-3DC6-22B2-3D5E2C857AF5}"/>
              </a:ext>
            </a:extLst>
          </p:cNvPr>
          <p:cNvSpPr>
            <a:spLocks noGrp="1"/>
          </p:cNvSpPr>
          <p:nvPr>
            <p:ph type="body" idx="1"/>
          </p:nvPr>
        </p:nvSpPr>
        <p:spPr>
          <a:xfrm>
            <a:off x="3782784" y="1944565"/>
            <a:ext cx="5823857" cy="4351338"/>
          </a:xfrm>
        </p:spPr>
        <p:txBody>
          <a:bodyPr>
            <a:normAutofit fontScale="92500" lnSpcReduction="10000"/>
          </a:bodyPr>
          <a:lstStyle/>
          <a:p>
            <a:pPr marL="0" indent="0">
              <a:buNone/>
            </a:pPr>
            <a:r>
              <a:rPr lang="en-US" dirty="0">
                <a:solidFill>
                  <a:schemeClr val="bg1"/>
                </a:solidFill>
              </a:rPr>
              <a:t>I’d like to ask us all to:</a:t>
            </a:r>
          </a:p>
          <a:p>
            <a:pPr marL="0" indent="0">
              <a:buNone/>
            </a:pPr>
            <a:endParaRPr lang="en-US" dirty="0">
              <a:solidFill>
                <a:schemeClr val="bg1"/>
              </a:solidFill>
            </a:endParaRPr>
          </a:p>
          <a:p>
            <a:pPr marL="0" indent="0">
              <a:buNone/>
            </a:pPr>
            <a:r>
              <a:rPr lang="en-US" i="1" dirty="0">
                <a:solidFill>
                  <a:schemeClr val="bg1"/>
                </a:solidFill>
              </a:rPr>
              <a:t>“Think about a time when you set a goal, ACTUALLY FOLLOWED THROUGH WITH IT (or at least gave it a real, honest attempt), and then found that the path to achieving the goal, or the outcome of the goal itself, came with consequences (either positive or negative) you hadn’t anticipated.”</a:t>
            </a:r>
          </a:p>
          <a:p>
            <a:pPr marL="0" indent="0">
              <a:buNone/>
            </a:pPr>
            <a:endParaRPr lang="en-US" dirty="0">
              <a:solidFill>
                <a:schemeClr val="bg1"/>
              </a:solidFill>
            </a:endParaRPr>
          </a:p>
          <a:p>
            <a:pPr marL="0" indent="0">
              <a:buNone/>
            </a:pPr>
            <a:r>
              <a:rPr lang="en-US" dirty="0">
                <a:solidFill>
                  <a:schemeClr val="bg1"/>
                </a:solidFill>
              </a:rPr>
              <a:t>We’ll share this later.</a:t>
            </a:r>
          </a:p>
        </p:txBody>
      </p:sp>
      <p:pic>
        <p:nvPicPr>
          <p:cNvPr id="3" name="Picture 2">
            <a:extLst>
              <a:ext uri="{FF2B5EF4-FFF2-40B4-BE49-F238E27FC236}">
                <a16:creationId xmlns:a16="http://schemas.microsoft.com/office/drawing/2014/main" id="{AA76B9A7-DDE0-19C9-A0CA-4868EECF0AFB}"/>
              </a:ext>
            </a:extLst>
          </p:cNvPr>
          <p:cNvPicPr>
            <a:picLocks noChangeAspect="1"/>
          </p:cNvPicPr>
          <p:nvPr/>
        </p:nvPicPr>
        <p:blipFill>
          <a:blip r:embed="rId3"/>
          <a:stretch>
            <a:fillRect/>
          </a:stretch>
        </p:blipFill>
        <p:spPr>
          <a:xfrm>
            <a:off x="704169" y="3025548"/>
            <a:ext cx="2619375" cy="1743075"/>
          </a:xfrm>
          <a:prstGeom prst="rect">
            <a:avLst/>
          </a:prstGeom>
        </p:spPr>
      </p:pic>
    </p:spTree>
    <p:extLst>
      <p:ext uri="{BB962C8B-B14F-4D97-AF65-F5344CB8AC3E}">
        <p14:creationId xmlns:p14="http://schemas.microsoft.com/office/powerpoint/2010/main" val="41345071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iterate type="wd">
                                    <p:tmAbs val="100"/>
                                  </p:iterate>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762000" y="1951110"/>
            <a:ext cx="10515600" cy="4237718"/>
          </a:xfrm>
        </p:spPr>
        <p:txBody>
          <a:bodyPr>
            <a:normAutofit/>
          </a:bodyPr>
          <a:lstStyle/>
          <a:p>
            <a:pPr>
              <a:buFontTx/>
              <a:buChar char="-"/>
            </a:pP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Is this the right time in your life to pursue this goal in relationship to those around you?</a:t>
            </a:r>
          </a:p>
          <a:p>
            <a:pPr lvl="1">
              <a:buFontTx/>
              <a:buChar char="-"/>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Do you have family commitments?  Outstanding debts to payback on other things?  Other pre-existing commitments that would get in the way of pursuing this goal right now at this particular point in your life?</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 Placeholder 2">
            <a:extLst>
              <a:ext uri="{FF2B5EF4-FFF2-40B4-BE49-F238E27FC236}">
                <a16:creationId xmlns:a16="http://schemas.microsoft.com/office/drawing/2014/main" id="{FB21F535-B75D-0BC9-7CCB-03FBF96A0CF7}"/>
              </a:ext>
            </a:extLst>
          </p:cNvPr>
          <p:cNvSpPr txBox="1">
            <a:spLocks/>
          </p:cNvSpPr>
          <p:nvPr/>
        </p:nvSpPr>
        <p:spPr>
          <a:xfrm>
            <a:off x="838200" y="669172"/>
            <a:ext cx="10515600" cy="7696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625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sz="4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Why should a goal be “ecological” and how does this all connect to “Celebrating Our Journey, Shaping The Future”?</a:t>
            </a:r>
          </a:p>
        </p:txBody>
      </p:sp>
    </p:spTree>
    <p:extLst>
      <p:ext uri="{BB962C8B-B14F-4D97-AF65-F5344CB8AC3E}">
        <p14:creationId xmlns:p14="http://schemas.microsoft.com/office/powerpoint/2010/main" val="38916429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838200" y="2223247"/>
            <a:ext cx="10515600" cy="4237718"/>
          </a:xfrm>
        </p:spPr>
        <p:txBody>
          <a:bodyPr>
            <a:normAutofit/>
          </a:bodyPr>
          <a:lstStyle/>
          <a:p>
            <a:pPr>
              <a:buFontTx/>
              <a:buChar char="-"/>
            </a:pPr>
            <a:r>
              <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 you physically live in a place </a:t>
            </a:r>
            <a:r>
              <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where this goal is going to be achievable right now at this current point in time?</a:t>
            </a:r>
          </a:p>
          <a:p>
            <a:pPr lvl="1">
              <a:buFontTx/>
              <a:buChar char="-"/>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Will  your jurisdiction allow you to operate such a business or even open any kind of business at all?</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 Placeholder 2">
            <a:extLst>
              <a:ext uri="{FF2B5EF4-FFF2-40B4-BE49-F238E27FC236}">
                <a16:creationId xmlns:a16="http://schemas.microsoft.com/office/drawing/2014/main" id="{FB21F535-B75D-0BC9-7CCB-03FBF96A0CF7}"/>
              </a:ext>
            </a:extLst>
          </p:cNvPr>
          <p:cNvSpPr txBox="1">
            <a:spLocks/>
          </p:cNvSpPr>
          <p:nvPr/>
        </p:nvSpPr>
        <p:spPr>
          <a:xfrm>
            <a:off x="838200" y="669172"/>
            <a:ext cx="10515600" cy="7696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625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sz="4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Why should a goal be “ecological” and how does this all connect to “Celebrating Our Journey, Shaping The Future”?</a:t>
            </a:r>
          </a:p>
        </p:txBody>
      </p:sp>
    </p:spTree>
    <p:extLst>
      <p:ext uri="{BB962C8B-B14F-4D97-AF65-F5344CB8AC3E}">
        <p14:creationId xmlns:p14="http://schemas.microsoft.com/office/powerpoint/2010/main" val="7854909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838200" y="2332104"/>
            <a:ext cx="10515600" cy="4237718"/>
          </a:xfrm>
        </p:spPr>
        <p:txBody>
          <a:bodyPr>
            <a:normAutofit/>
          </a:bodyPr>
          <a:lstStyle/>
          <a:p>
            <a:pPr>
              <a:buFontTx/>
              <a:buChar char="-"/>
            </a:pPr>
            <a:r>
              <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 you have an existing support network (family, friends, connections) who you can rely on to help create the right environment around you to help you achieve this goal right now at this particular point in your life?</a:t>
            </a:r>
          </a:p>
        </p:txBody>
      </p:sp>
      <p:sp>
        <p:nvSpPr>
          <p:cNvPr id="2" name="Text Placeholder 2">
            <a:extLst>
              <a:ext uri="{FF2B5EF4-FFF2-40B4-BE49-F238E27FC236}">
                <a16:creationId xmlns:a16="http://schemas.microsoft.com/office/drawing/2014/main" id="{FB21F535-B75D-0BC9-7CCB-03FBF96A0CF7}"/>
              </a:ext>
            </a:extLst>
          </p:cNvPr>
          <p:cNvSpPr txBox="1">
            <a:spLocks/>
          </p:cNvSpPr>
          <p:nvPr/>
        </p:nvSpPr>
        <p:spPr>
          <a:xfrm>
            <a:off x="838200" y="669172"/>
            <a:ext cx="10515600" cy="7696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625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sz="4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Why should a goal be “ecological” and how does this all connect to “Celebrating Our Journey, Shaping The Future”?</a:t>
            </a:r>
          </a:p>
        </p:txBody>
      </p:sp>
    </p:spTree>
    <p:extLst>
      <p:ext uri="{BB962C8B-B14F-4D97-AF65-F5344CB8AC3E}">
        <p14:creationId xmlns:p14="http://schemas.microsoft.com/office/powerpoint/2010/main" val="81219625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838200" y="1645663"/>
            <a:ext cx="10515600" cy="6104966"/>
          </a:xfrm>
        </p:spPr>
        <p:txBody>
          <a:bodyPr>
            <a:normAutofit/>
          </a:bodyPr>
          <a:lstStyle/>
          <a:p>
            <a:pPr marL="0" indent="0">
              <a:buNone/>
            </a:pPr>
            <a:r>
              <a:rPr lang="en-US" sz="2000" dirty="0">
                <a:solidFill>
                  <a:schemeClr val="bg1"/>
                </a:solidFill>
                <a:latin typeface="Calibri" panose="020F0502020204030204" pitchFamily="34" charset="0"/>
                <a:ea typeface="Tahoma" panose="020B0604030504040204" pitchFamily="34" charset="0"/>
                <a:cs typeface="Times New Roman" panose="02020603050405020304" pitchFamily="18" charset="0"/>
              </a:rPr>
              <a:t>Some other things you might want to think about (short list)….</a:t>
            </a:r>
          </a:p>
          <a:p>
            <a:pPr marL="0" indent="0">
              <a:buNone/>
            </a:pPr>
            <a:endParaRPr lang="en-US" sz="2000"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buNone/>
            </a:pPr>
            <a:r>
              <a:rPr lang="en-US" sz="2000" dirty="0">
                <a:solidFill>
                  <a:schemeClr val="bg1"/>
                </a:solidFill>
                <a:latin typeface="Calibri" panose="020F0502020204030204" pitchFamily="34" charset="0"/>
                <a:ea typeface="Tahoma" panose="020B0604030504040204" pitchFamily="34" charset="0"/>
                <a:cs typeface="Times New Roman" panose="02020603050405020304" pitchFamily="18" charset="0"/>
              </a:rPr>
              <a:t>Are you really the kind of person who would do this?  Or did society “plant” this goal in your head?</a:t>
            </a:r>
          </a:p>
          <a:p>
            <a:pPr marL="0" indent="0">
              <a:buNone/>
            </a:pPr>
            <a:r>
              <a:rPr lang="en-US" sz="2000" dirty="0">
                <a:solidFill>
                  <a:schemeClr val="bg1"/>
                </a:solidFill>
                <a:latin typeface="Calibri" panose="020F0502020204030204" pitchFamily="34" charset="0"/>
                <a:ea typeface="Tahoma" panose="020B0604030504040204" pitchFamily="34" charset="0"/>
                <a:cs typeface="Times New Roman" panose="02020603050405020304" pitchFamily="18" charset="0"/>
              </a:rPr>
              <a:t>Will this help YOU or hinder YOU in the long run of your journey?</a:t>
            </a:r>
          </a:p>
          <a:p>
            <a:pPr marL="0" indent="0">
              <a:buNone/>
            </a:pPr>
            <a:r>
              <a:rPr lang="en-US" sz="2000" dirty="0">
                <a:solidFill>
                  <a:schemeClr val="bg1"/>
                </a:solidFill>
                <a:latin typeface="Calibri" panose="020F0502020204030204" pitchFamily="34" charset="0"/>
                <a:ea typeface="Tahoma" panose="020B0604030504040204" pitchFamily="34" charset="0"/>
                <a:cs typeface="Times New Roman" panose="02020603050405020304" pitchFamily="18" charset="0"/>
              </a:rPr>
              <a:t>Will your spouse leave you and your kids hate you for it?</a:t>
            </a:r>
          </a:p>
          <a:p>
            <a:pPr marL="0" indent="0">
              <a:buNone/>
            </a:pPr>
            <a:r>
              <a:rPr lang="en-US" sz="2000" dirty="0">
                <a:solidFill>
                  <a:schemeClr val="bg1"/>
                </a:solidFill>
                <a:latin typeface="Calibri" panose="020F0502020204030204" pitchFamily="34" charset="0"/>
                <a:ea typeface="Tahoma" panose="020B0604030504040204" pitchFamily="34" charset="0"/>
                <a:cs typeface="Times New Roman" panose="02020603050405020304" pitchFamily="18" charset="0"/>
              </a:rPr>
              <a:t>Will you be able to take that yearly fishing trip to Alaska you can’t live without?</a:t>
            </a:r>
          </a:p>
          <a:p>
            <a:pPr marL="0" indent="0">
              <a:buNone/>
            </a:pPr>
            <a:r>
              <a:rPr lang="en-US" sz="2000" dirty="0">
                <a:solidFill>
                  <a:schemeClr val="bg1"/>
                </a:solidFill>
                <a:latin typeface="Calibri" panose="020F0502020204030204" pitchFamily="34" charset="0"/>
                <a:ea typeface="Tahoma" panose="020B0604030504040204" pitchFamily="34" charset="0"/>
                <a:cs typeface="Times New Roman" panose="02020603050405020304" pitchFamily="18" charset="0"/>
              </a:rPr>
              <a:t>Will others around you think differently of you and treat you differently after you open your business?</a:t>
            </a:r>
          </a:p>
          <a:p>
            <a:pPr marL="0" indent="0">
              <a:buNone/>
            </a:pPr>
            <a:r>
              <a:rPr lang="en-US" sz="2000" dirty="0">
                <a:solidFill>
                  <a:schemeClr val="bg1"/>
                </a:solidFill>
                <a:latin typeface="Calibri" panose="020F0502020204030204" pitchFamily="34" charset="0"/>
                <a:ea typeface="Tahoma" panose="020B0604030504040204" pitchFamily="34" charset="0"/>
                <a:cs typeface="Times New Roman" panose="02020603050405020304" pitchFamily="18" charset="0"/>
              </a:rPr>
              <a:t>Will you hate yourself in twenty years for the monster that you’ve become?</a:t>
            </a:r>
          </a:p>
          <a:p>
            <a:pPr marL="0" indent="0">
              <a:buNone/>
            </a:pPr>
            <a:r>
              <a:rPr lang="en-US" sz="2000" dirty="0">
                <a:solidFill>
                  <a:schemeClr val="bg1"/>
                </a:solidFill>
                <a:latin typeface="Calibri" panose="020F0502020204030204" pitchFamily="34" charset="0"/>
                <a:ea typeface="Tahoma" panose="020B0604030504040204" pitchFamily="34" charset="0"/>
                <a:cs typeface="Times New Roman" panose="02020603050405020304" pitchFamily="18" charset="0"/>
              </a:rPr>
              <a:t>How will my life be different – for better or for worse?</a:t>
            </a:r>
          </a:p>
          <a:p>
            <a:pPr marL="0" indent="0">
              <a:buNone/>
            </a:pPr>
            <a:r>
              <a:rPr lang="en-US" sz="2000" dirty="0">
                <a:solidFill>
                  <a:schemeClr val="bg1"/>
                </a:solidFill>
                <a:latin typeface="Calibri" panose="020F0502020204030204" pitchFamily="34" charset="0"/>
                <a:ea typeface="Tahoma" panose="020B0604030504040204" pitchFamily="34" charset="0"/>
                <a:cs typeface="Times New Roman" panose="02020603050405020304" pitchFamily="18" charset="0"/>
              </a:rPr>
              <a:t>How will achieving this goal change, modify, or otherwise affect my current sense of identity?</a:t>
            </a:r>
          </a:p>
        </p:txBody>
      </p:sp>
      <p:sp>
        <p:nvSpPr>
          <p:cNvPr id="2" name="Text Placeholder 2">
            <a:extLst>
              <a:ext uri="{FF2B5EF4-FFF2-40B4-BE49-F238E27FC236}">
                <a16:creationId xmlns:a16="http://schemas.microsoft.com/office/drawing/2014/main" id="{FB21F535-B75D-0BC9-7CCB-03FBF96A0CF7}"/>
              </a:ext>
            </a:extLst>
          </p:cNvPr>
          <p:cNvSpPr txBox="1">
            <a:spLocks/>
          </p:cNvSpPr>
          <p:nvPr/>
        </p:nvSpPr>
        <p:spPr>
          <a:xfrm>
            <a:off x="838200" y="603864"/>
            <a:ext cx="10515600" cy="7696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625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sz="4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Why should a goal be “ecological” and how does this all connect to “Celebrating Our Journey, Shaping The Future”?</a:t>
            </a:r>
          </a:p>
        </p:txBody>
      </p:sp>
    </p:spTree>
    <p:extLst>
      <p:ext uri="{BB962C8B-B14F-4D97-AF65-F5344CB8AC3E}">
        <p14:creationId xmlns:p14="http://schemas.microsoft.com/office/powerpoint/2010/main" val="38345480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anim calcmode="lin" valueType="num">
                                      <p:cBhvr>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wipe(down)">
                                      <p:cBhvr>
                                        <p:cTn id="45" dur="580">
                                          <p:stCondLst>
                                            <p:cond delay="0"/>
                                          </p:stCondLst>
                                        </p:cTn>
                                        <p:tgtEl>
                                          <p:spTgt spid="3">
                                            <p:txEl>
                                              <p:pRg st="9" end="9"/>
                                            </p:txEl>
                                          </p:spTgt>
                                        </p:tgtEl>
                                      </p:cBhvr>
                                    </p:animEffect>
                                    <p:anim calcmode="lin" valueType="num">
                                      <p:cBhvr>
                                        <p:cTn id="46"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xEl>
                                              <p:pRg st="9" end="9"/>
                                            </p:txEl>
                                          </p:spTgt>
                                        </p:tgtEl>
                                      </p:cBhvr>
                                      <p:to x="100000" y="60000"/>
                                    </p:animScale>
                                    <p:animScale>
                                      <p:cBhvr>
                                        <p:cTn id="52" dur="166" decel="50000">
                                          <p:stCondLst>
                                            <p:cond delay="676"/>
                                          </p:stCondLst>
                                        </p:cTn>
                                        <p:tgtEl>
                                          <p:spTgt spid="3">
                                            <p:txEl>
                                              <p:pRg st="9" end="9"/>
                                            </p:txEl>
                                          </p:spTgt>
                                        </p:tgtEl>
                                      </p:cBhvr>
                                      <p:to x="100000" y="100000"/>
                                    </p:animScale>
                                    <p:animScale>
                                      <p:cBhvr>
                                        <p:cTn id="53" dur="26">
                                          <p:stCondLst>
                                            <p:cond delay="1312"/>
                                          </p:stCondLst>
                                        </p:cTn>
                                        <p:tgtEl>
                                          <p:spTgt spid="3">
                                            <p:txEl>
                                              <p:pRg st="9" end="9"/>
                                            </p:txEl>
                                          </p:spTgt>
                                        </p:tgtEl>
                                      </p:cBhvr>
                                      <p:to x="100000" y="80000"/>
                                    </p:animScale>
                                    <p:animScale>
                                      <p:cBhvr>
                                        <p:cTn id="54" dur="166" decel="50000">
                                          <p:stCondLst>
                                            <p:cond delay="1338"/>
                                          </p:stCondLst>
                                        </p:cTn>
                                        <p:tgtEl>
                                          <p:spTgt spid="3">
                                            <p:txEl>
                                              <p:pRg st="9" end="9"/>
                                            </p:txEl>
                                          </p:spTgt>
                                        </p:tgtEl>
                                      </p:cBhvr>
                                      <p:to x="100000" y="100000"/>
                                    </p:animScale>
                                    <p:animScale>
                                      <p:cBhvr>
                                        <p:cTn id="55" dur="26">
                                          <p:stCondLst>
                                            <p:cond delay="1642"/>
                                          </p:stCondLst>
                                        </p:cTn>
                                        <p:tgtEl>
                                          <p:spTgt spid="3">
                                            <p:txEl>
                                              <p:pRg st="9" end="9"/>
                                            </p:txEl>
                                          </p:spTgt>
                                        </p:tgtEl>
                                      </p:cBhvr>
                                      <p:to x="100000" y="90000"/>
                                    </p:animScale>
                                    <p:animScale>
                                      <p:cBhvr>
                                        <p:cTn id="56" dur="166" decel="50000">
                                          <p:stCondLst>
                                            <p:cond delay="1668"/>
                                          </p:stCondLst>
                                        </p:cTn>
                                        <p:tgtEl>
                                          <p:spTgt spid="3">
                                            <p:txEl>
                                              <p:pRg st="9" end="9"/>
                                            </p:txEl>
                                          </p:spTgt>
                                        </p:tgtEl>
                                      </p:cBhvr>
                                      <p:to x="100000" y="100000"/>
                                    </p:animScale>
                                    <p:animScale>
                                      <p:cBhvr>
                                        <p:cTn id="57" dur="26">
                                          <p:stCondLst>
                                            <p:cond delay="1808"/>
                                          </p:stCondLst>
                                        </p:cTn>
                                        <p:tgtEl>
                                          <p:spTgt spid="3">
                                            <p:txEl>
                                              <p:pRg st="9" end="9"/>
                                            </p:txEl>
                                          </p:spTgt>
                                        </p:tgtEl>
                                      </p:cBhvr>
                                      <p:to x="100000" y="95000"/>
                                    </p:animScale>
                                    <p:animScale>
                                      <p:cBhvr>
                                        <p:cTn id="58"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838200" y="1722504"/>
            <a:ext cx="10515600" cy="4237718"/>
          </a:xfrm>
        </p:spPr>
        <p:txBody>
          <a:bodyPr>
            <a:normAutofit fontScale="92500" lnSpcReduction="20000"/>
          </a:bodyPr>
          <a:lstStyle/>
          <a:p>
            <a:pPr marL="0" indent="0">
              <a:buNone/>
            </a:pPr>
            <a:r>
              <a:rPr lang="en-US" dirty="0">
                <a:solidFill>
                  <a:schemeClr val="bg1"/>
                </a:solidFill>
                <a:latin typeface="Calibri" panose="020F0502020204030204" pitchFamily="34" charset="0"/>
                <a:ea typeface="Tahoma" panose="020B0604030504040204" pitchFamily="34" charset="0"/>
                <a:cs typeface="Times New Roman" panose="02020603050405020304" pitchFamily="18" charset="0"/>
              </a:rPr>
              <a:t>To sum it all up……</a:t>
            </a:r>
          </a:p>
          <a:p>
            <a:pPr marL="0" indent="0">
              <a:buNone/>
            </a:pPr>
            <a:endParaRPr lang="en-US" sz="1000"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buNone/>
            </a:pPr>
            <a:r>
              <a:rPr lang="en-US" dirty="0">
                <a:solidFill>
                  <a:schemeClr val="bg1"/>
                </a:solidFill>
                <a:latin typeface="Calibri" panose="020F0502020204030204" pitchFamily="34" charset="0"/>
                <a:ea typeface="Tahoma" panose="020B0604030504040204" pitchFamily="34" charset="0"/>
                <a:cs typeface="Times New Roman" panose="02020603050405020304" pitchFamily="18" charset="0"/>
              </a:rPr>
              <a:t>……how MUCH will I have to modify and reroute the course of my own personal journey – how much will I have to change my own personal identity – in order to shape the course of the future where this goal becomes an actual reality?</a:t>
            </a:r>
          </a:p>
          <a:p>
            <a:pPr marL="0" indent="0">
              <a:buNone/>
            </a:pPr>
            <a:endParaRPr lang="en-US"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buNone/>
            </a:pPr>
            <a:r>
              <a:rPr lang="en-US" dirty="0">
                <a:solidFill>
                  <a:schemeClr val="bg1"/>
                </a:solidFill>
                <a:latin typeface="Calibri" panose="020F0502020204030204" pitchFamily="34" charset="0"/>
                <a:ea typeface="Tahoma" panose="020B0604030504040204" pitchFamily="34" charset="0"/>
                <a:cs typeface="Times New Roman" panose="02020603050405020304" pitchFamily="18" charset="0"/>
              </a:rPr>
              <a:t>A lot?</a:t>
            </a:r>
          </a:p>
          <a:p>
            <a:pPr marL="0" indent="0">
              <a:buNone/>
            </a:pPr>
            <a:endParaRPr lang="en-US" sz="1000"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buNone/>
            </a:pPr>
            <a:r>
              <a:rPr lang="en-US" dirty="0">
                <a:solidFill>
                  <a:schemeClr val="bg1"/>
                </a:solidFill>
                <a:latin typeface="Calibri" panose="020F0502020204030204" pitchFamily="34" charset="0"/>
                <a:ea typeface="Tahoma" panose="020B0604030504040204" pitchFamily="34" charset="0"/>
                <a:cs typeface="Times New Roman" panose="02020603050405020304" pitchFamily="18" charset="0"/>
              </a:rPr>
              <a:t>		A little?</a:t>
            </a:r>
          </a:p>
          <a:p>
            <a:pPr marL="0" indent="0">
              <a:buNone/>
            </a:pPr>
            <a:endParaRPr lang="en-US" sz="1000"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buNone/>
            </a:pPr>
            <a:r>
              <a:rPr lang="en-US" dirty="0">
                <a:solidFill>
                  <a:schemeClr val="bg1"/>
                </a:solidFill>
                <a:latin typeface="Calibri" panose="020F0502020204030204" pitchFamily="34" charset="0"/>
                <a:ea typeface="Tahoma" panose="020B0604030504040204" pitchFamily="34" charset="0"/>
                <a:cs typeface="Times New Roman" panose="02020603050405020304" pitchFamily="18" charset="0"/>
              </a:rPr>
              <a:t>				Do I REALLY WANT TO?</a:t>
            </a:r>
          </a:p>
        </p:txBody>
      </p:sp>
      <p:sp>
        <p:nvSpPr>
          <p:cNvPr id="2" name="Text Placeholder 2">
            <a:extLst>
              <a:ext uri="{FF2B5EF4-FFF2-40B4-BE49-F238E27FC236}">
                <a16:creationId xmlns:a16="http://schemas.microsoft.com/office/drawing/2014/main" id="{FB21F535-B75D-0BC9-7CCB-03FBF96A0CF7}"/>
              </a:ext>
            </a:extLst>
          </p:cNvPr>
          <p:cNvSpPr txBox="1">
            <a:spLocks/>
          </p:cNvSpPr>
          <p:nvPr/>
        </p:nvSpPr>
        <p:spPr>
          <a:xfrm>
            <a:off x="838200" y="690944"/>
            <a:ext cx="10515600" cy="7696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625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sz="4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Why should a goal be “ecological” and how does this all connect to “Celebrating Our Journey, Shaping The Future”?</a:t>
            </a:r>
          </a:p>
        </p:txBody>
      </p:sp>
    </p:spTree>
    <p:extLst>
      <p:ext uri="{BB962C8B-B14F-4D97-AF65-F5344CB8AC3E}">
        <p14:creationId xmlns:p14="http://schemas.microsoft.com/office/powerpoint/2010/main" val="15146465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80">
                                          <p:stCondLst>
                                            <p:cond delay="0"/>
                                          </p:stCondLst>
                                        </p:cTn>
                                        <p:tgtEl>
                                          <p:spTgt spid="3">
                                            <p:txEl>
                                              <p:pRg st="4" end="4"/>
                                            </p:txEl>
                                          </p:spTgt>
                                        </p:tgtEl>
                                      </p:cBhvr>
                                    </p:animEffect>
                                    <p:anim calcmode="lin" valueType="num">
                                      <p:cBhvr>
                                        <p:cTn id="13"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4" end="4"/>
                                            </p:txEl>
                                          </p:spTgt>
                                        </p:tgtEl>
                                      </p:cBhvr>
                                      <p:to x="100000" y="60000"/>
                                    </p:animScale>
                                    <p:animScale>
                                      <p:cBhvr>
                                        <p:cTn id="19" dur="166" decel="50000">
                                          <p:stCondLst>
                                            <p:cond delay="676"/>
                                          </p:stCondLst>
                                        </p:cTn>
                                        <p:tgtEl>
                                          <p:spTgt spid="3">
                                            <p:txEl>
                                              <p:pRg st="4" end="4"/>
                                            </p:txEl>
                                          </p:spTgt>
                                        </p:tgtEl>
                                      </p:cBhvr>
                                      <p:to x="100000" y="100000"/>
                                    </p:animScale>
                                    <p:animScale>
                                      <p:cBhvr>
                                        <p:cTn id="20" dur="26">
                                          <p:stCondLst>
                                            <p:cond delay="1312"/>
                                          </p:stCondLst>
                                        </p:cTn>
                                        <p:tgtEl>
                                          <p:spTgt spid="3">
                                            <p:txEl>
                                              <p:pRg st="4" end="4"/>
                                            </p:txEl>
                                          </p:spTgt>
                                        </p:tgtEl>
                                      </p:cBhvr>
                                      <p:to x="100000" y="80000"/>
                                    </p:animScale>
                                    <p:animScale>
                                      <p:cBhvr>
                                        <p:cTn id="21" dur="166" decel="50000">
                                          <p:stCondLst>
                                            <p:cond delay="1338"/>
                                          </p:stCondLst>
                                        </p:cTn>
                                        <p:tgtEl>
                                          <p:spTgt spid="3">
                                            <p:txEl>
                                              <p:pRg st="4" end="4"/>
                                            </p:txEl>
                                          </p:spTgt>
                                        </p:tgtEl>
                                      </p:cBhvr>
                                      <p:to x="100000" y="100000"/>
                                    </p:animScale>
                                    <p:animScale>
                                      <p:cBhvr>
                                        <p:cTn id="22" dur="26">
                                          <p:stCondLst>
                                            <p:cond delay="1642"/>
                                          </p:stCondLst>
                                        </p:cTn>
                                        <p:tgtEl>
                                          <p:spTgt spid="3">
                                            <p:txEl>
                                              <p:pRg st="4" end="4"/>
                                            </p:txEl>
                                          </p:spTgt>
                                        </p:tgtEl>
                                      </p:cBhvr>
                                      <p:to x="100000" y="90000"/>
                                    </p:animScale>
                                    <p:animScale>
                                      <p:cBhvr>
                                        <p:cTn id="23" dur="166" decel="50000">
                                          <p:stCondLst>
                                            <p:cond delay="1668"/>
                                          </p:stCondLst>
                                        </p:cTn>
                                        <p:tgtEl>
                                          <p:spTgt spid="3">
                                            <p:txEl>
                                              <p:pRg st="4" end="4"/>
                                            </p:txEl>
                                          </p:spTgt>
                                        </p:tgtEl>
                                      </p:cBhvr>
                                      <p:to x="100000" y="100000"/>
                                    </p:animScale>
                                    <p:animScale>
                                      <p:cBhvr>
                                        <p:cTn id="24" dur="26">
                                          <p:stCondLst>
                                            <p:cond delay="1808"/>
                                          </p:stCondLst>
                                        </p:cTn>
                                        <p:tgtEl>
                                          <p:spTgt spid="3">
                                            <p:txEl>
                                              <p:pRg st="4" end="4"/>
                                            </p:txEl>
                                          </p:spTgt>
                                        </p:tgtEl>
                                      </p:cBhvr>
                                      <p:to x="100000" y="95000"/>
                                    </p:animScale>
                                    <p:animScale>
                                      <p:cBhvr>
                                        <p:cTn id="25" dur="166" decel="50000">
                                          <p:stCondLst>
                                            <p:cond delay="1834"/>
                                          </p:stCondLst>
                                        </p:cTn>
                                        <p:tgtEl>
                                          <p:spTgt spid="3">
                                            <p:txEl>
                                              <p:pRg st="4" end="4"/>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2000"/>
                                        <p:tgtEl>
                                          <p:spTgt spid="3">
                                            <p:txEl>
                                              <p:pRg st="6" end="6"/>
                                            </p:txEl>
                                          </p:spTgt>
                                        </p:tgtEl>
                                      </p:cBhvr>
                                    </p:animEffect>
                                    <p:anim calcmode="lin" valueType="num">
                                      <p:cBhvr>
                                        <p:cTn id="31"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2"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p:cTn id="3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838200" y="1722504"/>
            <a:ext cx="10515600" cy="4237718"/>
          </a:xfrm>
        </p:spPr>
        <p:txBody>
          <a:bodyPr>
            <a:normAutofit/>
          </a:bodyPr>
          <a:lstStyle/>
          <a:p>
            <a:pPr marL="0" indent="0">
              <a:buNone/>
            </a:pPr>
            <a:r>
              <a:rPr lang="en-US" sz="1800" dirty="0">
                <a:solidFill>
                  <a:schemeClr val="bg1"/>
                </a:solidFill>
                <a:latin typeface="Calibri" panose="020F0502020204030204" pitchFamily="34" charset="0"/>
                <a:ea typeface="Tahoma" panose="020B0604030504040204" pitchFamily="34" charset="0"/>
                <a:cs typeface="Times New Roman" panose="02020603050405020304" pitchFamily="18" charset="0"/>
              </a:rPr>
              <a:t>Two sad examples of “unintended consequences”</a:t>
            </a:r>
            <a:endParaRPr lang="en-US" sz="500"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buNone/>
            </a:pPr>
            <a:endParaRPr lang="en-US" sz="500"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lgn="ctr">
              <a:buNone/>
            </a:pPr>
            <a:r>
              <a:rPr lang="en-US" sz="1800" dirty="0">
                <a:solidFill>
                  <a:schemeClr val="bg1"/>
                </a:solidFill>
                <a:latin typeface="Calibri" panose="020F0502020204030204" pitchFamily="34" charset="0"/>
                <a:ea typeface="Tahoma" panose="020B0604030504040204" pitchFamily="34" charset="0"/>
                <a:cs typeface="Times New Roman" panose="02020603050405020304" pitchFamily="18" charset="0"/>
              </a:rPr>
              <a:t>Apollo Astronauts</a:t>
            </a:r>
          </a:p>
          <a:p>
            <a:pPr marL="0" indent="0" algn="ctr">
              <a:buNone/>
            </a:pPr>
            <a:r>
              <a:rPr lang="en-US" sz="1800" dirty="0">
                <a:solidFill>
                  <a:schemeClr val="bg1"/>
                </a:solidFill>
                <a:latin typeface="Calibri" panose="020F0502020204030204" pitchFamily="34" charset="0"/>
                <a:ea typeface="Tahoma" panose="020B0604030504040204" pitchFamily="34" charset="0"/>
                <a:cs typeface="Times New Roman" panose="02020603050405020304" pitchFamily="18" charset="0"/>
              </a:rPr>
              <a:t>1961-1975</a:t>
            </a:r>
          </a:p>
          <a:p>
            <a:pPr marL="0" indent="0" algn="ctr">
              <a:buNone/>
            </a:pPr>
            <a:r>
              <a:rPr lang="en-US" sz="1800" dirty="0">
                <a:solidFill>
                  <a:schemeClr val="bg1"/>
                </a:solidFill>
                <a:latin typeface="Calibri" panose="020F0502020204030204" pitchFamily="34" charset="0"/>
                <a:ea typeface="Tahoma" panose="020B0604030504040204" pitchFamily="34" charset="0"/>
                <a:cs typeface="Times New Roman" panose="02020603050405020304" pitchFamily="18" charset="0"/>
              </a:rPr>
              <a:t>U.S. Government program that put the first human beings on the Moon</a:t>
            </a:r>
          </a:p>
        </p:txBody>
      </p:sp>
      <p:sp>
        <p:nvSpPr>
          <p:cNvPr id="2" name="Text Placeholder 2">
            <a:extLst>
              <a:ext uri="{FF2B5EF4-FFF2-40B4-BE49-F238E27FC236}">
                <a16:creationId xmlns:a16="http://schemas.microsoft.com/office/drawing/2014/main" id="{FB21F535-B75D-0BC9-7CCB-03FBF96A0CF7}"/>
              </a:ext>
            </a:extLst>
          </p:cNvPr>
          <p:cNvSpPr txBox="1">
            <a:spLocks/>
          </p:cNvSpPr>
          <p:nvPr/>
        </p:nvSpPr>
        <p:spPr>
          <a:xfrm>
            <a:off x="838200" y="897778"/>
            <a:ext cx="10515600" cy="7696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625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sz="4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Why should a goal be “ecological” and how does this all connect to “Celebrating Our Journey, Shaping The Future”?</a:t>
            </a:r>
          </a:p>
        </p:txBody>
      </p:sp>
      <p:pic>
        <p:nvPicPr>
          <p:cNvPr id="4" name="Picture 3">
            <a:extLst>
              <a:ext uri="{FF2B5EF4-FFF2-40B4-BE49-F238E27FC236}">
                <a16:creationId xmlns:a16="http://schemas.microsoft.com/office/drawing/2014/main" id="{D040BC05-C628-E95B-2025-9EC97A265D5C}"/>
              </a:ext>
            </a:extLst>
          </p:cNvPr>
          <p:cNvPicPr>
            <a:picLocks noChangeAspect="1"/>
          </p:cNvPicPr>
          <p:nvPr/>
        </p:nvPicPr>
        <p:blipFill>
          <a:blip r:embed="rId3"/>
          <a:stretch>
            <a:fillRect/>
          </a:stretch>
        </p:blipFill>
        <p:spPr>
          <a:xfrm>
            <a:off x="4452257" y="3493362"/>
            <a:ext cx="3450771" cy="2738707"/>
          </a:xfrm>
          <a:prstGeom prst="rect">
            <a:avLst/>
          </a:prstGeom>
        </p:spPr>
      </p:pic>
      <p:sp>
        <p:nvSpPr>
          <p:cNvPr id="5" name="Rectangle 4">
            <a:extLst>
              <a:ext uri="{FF2B5EF4-FFF2-40B4-BE49-F238E27FC236}">
                <a16:creationId xmlns:a16="http://schemas.microsoft.com/office/drawing/2014/main" id="{18F0966C-AC0F-1511-7DAB-7F5DC56C2B17}"/>
              </a:ext>
            </a:extLst>
          </p:cNvPr>
          <p:cNvSpPr/>
          <p:nvPr/>
        </p:nvSpPr>
        <p:spPr>
          <a:xfrm>
            <a:off x="511628" y="3493362"/>
            <a:ext cx="3722916" cy="830997"/>
          </a:xfrm>
          <a:prstGeom prst="rect">
            <a:avLst/>
          </a:prstGeom>
          <a:noFill/>
        </p:spPr>
        <p:txBody>
          <a:bodyPr wrap="square" lIns="91440" tIns="45720" rIns="91440" bIns="45720">
            <a:spAutoFit/>
          </a:bodyPr>
          <a:lstStyle/>
          <a:p>
            <a:r>
              <a:rPr lang="en-US" sz="2400" b="0" cap="none" spc="0" dirty="0">
                <a:ln w="0"/>
                <a:solidFill>
                  <a:schemeClr val="bg1"/>
                </a:solidFill>
                <a:effectLst>
                  <a:outerShdw blurRad="38100" dist="19050" dir="2700000" algn="tl" rotWithShape="0">
                    <a:schemeClr val="dk1">
                      <a:alpha val="40000"/>
                    </a:schemeClr>
                  </a:outerShdw>
                </a:effectLst>
              </a:rPr>
              <a:t>Of course, they went on to experience world-fame….</a:t>
            </a:r>
          </a:p>
        </p:txBody>
      </p:sp>
      <p:sp>
        <p:nvSpPr>
          <p:cNvPr id="6" name="Rectangle 5">
            <a:extLst>
              <a:ext uri="{FF2B5EF4-FFF2-40B4-BE49-F238E27FC236}">
                <a16:creationId xmlns:a16="http://schemas.microsoft.com/office/drawing/2014/main" id="{872867A2-5DBA-049D-FD43-62862543988B}"/>
              </a:ext>
            </a:extLst>
          </p:cNvPr>
          <p:cNvSpPr/>
          <p:nvPr/>
        </p:nvSpPr>
        <p:spPr>
          <a:xfrm>
            <a:off x="8120741" y="3713453"/>
            <a:ext cx="3722916" cy="2246769"/>
          </a:xfrm>
          <a:prstGeom prst="rect">
            <a:avLst/>
          </a:prstGeom>
          <a:noFill/>
        </p:spPr>
        <p:txBody>
          <a:bodyPr wrap="square" lIns="91440" tIns="45720" rIns="91440" bIns="45720">
            <a:spAutoFit/>
          </a:bodyPr>
          <a:lstStyle/>
          <a:p>
            <a:r>
              <a:rPr lang="en-US" sz="2000" b="0" cap="none" spc="0" dirty="0">
                <a:ln w="0"/>
                <a:solidFill>
                  <a:schemeClr val="bg1"/>
                </a:solidFill>
                <a:effectLst>
                  <a:outerShdw blurRad="38100" dist="19050" dir="2700000" algn="tl" rotWithShape="0">
                    <a:schemeClr val="dk1">
                      <a:alpha val="40000"/>
                    </a:schemeClr>
                  </a:outerShdw>
                </a:effectLst>
              </a:rPr>
              <a:t>….but with that fame also came a whole grou</a:t>
            </a:r>
            <a:r>
              <a:rPr lang="en-US" sz="2000" dirty="0">
                <a:ln w="0"/>
                <a:solidFill>
                  <a:schemeClr val="bg1"/>
                </a:solidFill>
                <a:effectLst>
                  <a:outerShdw blurRad="38100" dist="19050" dir="2700000" algn="tl" rotWithShape="0">
                    <a:schemeClr val="dk1">
                      <a:alpha val="40000"/>
                    </a:schemeClr>
                  </a:outerShdw>
                </a:effectLst>
              </a:rPr>
              <a:t>p of (mostly generally otherwise level-headed) people who called them </a:t>
            </a:r>
            <a:r>
              <a:rPr lang="en-US" sz="2000" dirty="0" err="1">
                <a:ln w="0"/>
                <a:solidFill>
                  <a:schemeClr val="bg1"/>
                </a:solidFill>
                <a:effectLst>
                  <a:outerShdw blurRad="38100" dist="19050" dir="2700000" algn="tl" rotWithShape="0">
                    <a:schemeClr val="dk1">
                      <a:alpha val="40000"/>
                    </a:schemeClr>
                  </a:outerShdw>
                </a:effectLst>
              </a:rPr>
              <a:t>hoaxsters</a:t>
            </a:r>
            <a:r>
              <a:rPr lang="en-US" sz="2000" dirty="0">
                <a:ln w="0"/>
                <a:solidFill>
                  <a:schemeClr val="bg1"/>
                </a:solidFill>
                <a:effectLst>
                  <a:outerShdw blurRad="38100" dist="19050" dir="2700000" algn="tl" rotWithShape="0">
                    <a:schemeClr val="dk1">
                      <a:alpha val="40000"/>
                    </a:schemeClr>
                  </a:outerShdw>
                </a:effectLst>
              </a:rPr>
              <a:t> and ridiculed their “fake Moon landing” for the rest of their lives (and still do).</a:t>
            </a:r>
            <a:endParaRPr lang="en-US" sz="20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332553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iterate type="lt">
                                    <p:tmAbs val="100"/>
                                  </p:iterate>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370115" y="1722504"/>
            <a:ext cx="11190514" cy="4237718"/>
          </a:xfrm>
        </p:spPr>
        <p:txBody>
          <a:bodyPr>
            <a:normAutofit/>
          </a:bodyPr>
          <a:lstStyle/>
          <a:p>
            <a:pPr marL="0" indent="0">
              <a:buNone/>
            </a:pPr>
            <a:r>
              <a:rPr lang="en-US" sz="1800" dirty="0">
                <a:solidFill>
                  <a:schemeClr val="bg1"/>
                </a:solidFill>
                <a:latin typeface="Calibri" panose="020F0502020204030204" pitchFamily="34" charset="0"/>
                <a:ea typeface="Tahoma" panose="020B0604030504040204" pitchFamily="34" charset="0"/>
                <a:cs typeface="Times New Roman" panose="02020603050405020304" pitchFamily="18" charset="0"/>
              </a:rPr>
              <a:t>Two sad examples of “unintended consequences”</a:t>
            </a:r>
            <a:endParaRPr lang="en-US" sz="200"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lgn="ctr">
              <a:buNone/>
            </a:pPr>
            <a:r>
              <a:rPr lang="en-US" sz="1800" dirty="0">
                <a:solidFill>
                  <a:schemeClr val="bg1"/>
                </a:solidFill>
                <a:latin typeface="Calibri" panose="020F0502020204030204" pitchFamily="34" charset="0"/>
                <a:ea typeface="Tahoma" panose="020B0604030504040204" pitchFamily="34" charset="0"/>
                <a:cs typeface="Times New Roman" panose="02020603050405020304" pitchFamily="18" charset="0"/>
              </a:rPr>
              <a:t>Charles Lindbergh</a:t>
            </a:r>
          </a:p>
          <a:p>
            <a:pPr marL="0" indent="0" algn="ctr">
              <a:buNone/>
            </a:pPr>
            <a:r>
              <a:rPr lang="en-US" sz="1800" dirty="0">
                <a:solidFill>
                  <a:schemeClr val="bg1"/>
                </a:solidFill>
                <a:latin typeface="Calibri" panose="020F0502020204030204" pitchFamily="34" charset="0"/>
                <a:ea typeface="Tahoma" panose="020B0604030504040204" pitchFamily="34" charset="0"/>
                <a:cs typeface="Times New Roman" panose="02020603050405020304" pitchFamily="18" charset="0"/>
              </a:rPr>
              <a:t>1902-1974</a:t>
            </a:r>
          </a:p>
          <a:p>
            <a:pPr marL="0" indent="0" algn="ctr">
              <a:buNone/>
            </a:pPr>
            <a:r>
              <a:rPr lang="en-US" sz="1700" dirty="0">
                <a:solidFill>
                  <a:schemeClr val="bg1"/>
                </a:solidFill>
                <a:latin typeface="Calibri" panose="020F0502020204030204" pitchFamily="34" charset="0"/>
                <a:ea typeface="Tahoma" panose="020B0604030504040204" pitchFamily="34" charset="0"/>
                <a:cs typeface="Times New Roman" panose="02020603050405020304" pitchFamily="18" charset="0"/>
              </a:rPr>
              <a:t>World-famous early aviator; in 1927 became the first person to cross the Atlantic Ocean by airplane on a non-stop solo flight</a:t>
            </a:r>
          </a:p>
        </p:txBody>
      </p:sp>
      <p:sp>
        <p:nvSpPr>
          <p:cNvPr id="2" name="Text Placeholder 2">
            <a:extLst>
              <a:ext uri="{FF2B5EF4-FFF2-40B4-BE49-F238E27FC236}">
                <a16:creationId xmlns:a16="http://schemas.microsoft.com/office/drawing/2014/main" id="{FB21F535-B75D-0BC9-7CCB-03FBF96A0CF7}"/>
              </a:ext>
            </a:extLst>
          </p:cNvPr>
          <p:cNvSpPr txBox="1">
            <a:spLocks/>
          </p:cNvSpPr>
          <p:nvPr/>
        </p:nvSpPr>
        <p:spPr>
          <a:xfrm>
            <a:off x="838200" y="897778"/>
            <a:ext cx="10515600" cy="7696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625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sz="4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Why should a goal be “ecological” and how does this all connect to “Celebrating Our Journey, Shaping The Future”?</a:t>
            </a:r>
          </a:p>
        </p:txBody>
      </p:sp>
      <p:pic>
        <p:nvPicPr>
          <p:cNvPr id="5" name="Picture 4">
            <a:extLst>
              <a:ext uri="{FF2B5EF4-FFF2-40B4-BE49-F238E27FC236}">
                <a16:creationId xmlns:a16="http://schemas.microsoft.com/office/drawing/2014/main" id="{C2F0A1DA-B653-2772-3A32-B0035BAF58D8}"/>
              </a:ext>
            </a:extLst>
          </p:cNvPr>
          <p:cNvPicPr>
            <a:picLocks noChangeAspect="1"/>
          </p:cNvPicPr>
          <p:nvPr/>
        </p:nvPicPr>
        <p:blipFill>
          <a:blip r:embed="rId3"/>
          <a:stretch>
            <a:fillRect/>
          </a:stretch>
        </p:blipFill>
        <p:spPr>
          <a:xfrm>
            <a:off x="4154822" y="3516088"/>
            <a:ext cx="3882355" cy="2607129"/>
          </a:xfrm>
          <a:prstGeom prst="rect">
            <a:avLst/>
          </a:prstGeom>
        </p:spPr>
      </p:pic>
      <p:sp>
        <p:nvSpPr>
          <p:cNvPr id="6" name="Rectangle 5">
            <a:extLst>
              <a:ext uri="{FF2B5EF4-FFF2-40B4-BE49-F238E27FC236}">
                <a16:creationId xmlns:a16="http://schemas.microsoft.com/office/drawing/2014/main" id="{F9EA890D-121D-39D8-EA46-3308D18F9035}"/>
              </a:ext>
            </a:extLst>
          </p:cNvPr>
          <p:cNvSpPr/>
          <p:nvPr/>
        </p:nvSpPr>
        <p:spPr>
          <a:xfrm>
            <a:off x="511628" y="3449818"/>
            <a:ext cx="3722916" cy="2677656"/>
          </a:xfrm>
          <a:prstGeom prst="rect">
            <a:avLst/>
          </a:prstGeom>
          <a:noFill/>
        </p:spPr>
        <p:txBody>
          <a:bodyPr wrap="square" lIns="91440" tIns="45720" rIns="91440" bIns="45720">
            <a:spAutoFit/>
          </a:bodyPr>
          <a:lstStyle/>
          <a:p>
            <a:r>
              <a:rPr lang="en-US" sz="2400" b="0" cap="none" spc="0" dirty="0">
                <a:ln w="0"/>
                <a:solidFill>
                  <a:schemeClr val="bg1"/>
                </a:solidFill>
                <a:effectLst>
                  <a:outerShdw blurRad="38100" dist="19050" dir="2700000" algn="tl" rotWithShape="0">
                    <a:schemeClr val="dk1">
                      <a:alpha val="40000"/>
                    </a:schemeClr>
                  </a:outerShdw>
                </a:effectLst>
              </a:rPr>
              <a:t>Of course, this brought him personal success (this was a major goal of his in life) and world-fame, and success after success seemed to keep coming to him again and again in life….</a:t>
            </a:r>
          </a:p>
        </p:txBody>
      </p:sp>
      <p:sp>
        <p:nvSpPr>
          <p:cNvPr id="9" name="Rectangle 8">
            <a:extLst>
              <a:ext uri="{FF2B5EF4-FFF2-40B4-BE49-F238E27FC236}">
                <a16:creationId xmlns:a16="http://schemas.microsoft.com/office/drawing/2014/main" id="{F80E6B75-A064-C29B-FB4A-01215A810E55}"/>
              </a:ext>
            </a:extLst>
          </p:cNvPr>
          <p:cNvSpPr/>
          <p:nvPr/>
        </p:nvSpPr>
        <p:spPr>
          <a:xfrm>
            <a:off x="8207828" y="3429000"/>
            <a:ext cx="3722916" cy="2554545"/>
          </a:xfrm>
          <a:prstGeom prst="rect">
            <a:avLst/>
          </a:prstGeom>
          <a:noFill/>
        </p:spPr>
        <p:txBody>
          <a:bodyPr wrap="square" lIns="91440" tIns="45720" rIns="91440" bIns="45720">
            <a:spAutoFit/>
          </a:bodyPr>
          <a:lstStyle/>
          <a:p>
            <a:r>
              <a:rPr lang="en-US" sz="2000" b="0" cap="none" spc="0" dirty="0">
                <a:ln w="0"/>
                <a:solidFill>
                  <a:schemeClr val="bg1"/>
                </a:solidFill>
                <a:effectLst>
                  <a:outerShdw blurRad="38100" dist="19050" dir="2700000" algn="tl" rotWithShape="0">
                    <a:schemeClr val="dk1">
                      <a:alpha val="40000"/>
                    </a:schemeClr>
                  </a:outerShdw>
                </a:effectLst>
              </a:rPr>
              <a:t>….but this fame wound up making him a target, and resulted in his first-born son getting kidnapped </a:t>
            </a:r>
            <a:r>
              <a:rPr lang="en-US" sz="2000" dirty="0">
                <a:ln w="0"/>
                <a:solidFill>
                  <a:schemeClr val="bg1"/>
                </a:solidFill>
                <a:effectLst>
                  <a:outerShdw blurRad="38100" dist="19050" dir="2700000" algn="tl" rotWithShape="0">
                    <a:schemeClr val="dk1">
                      <a:alpha val="40000"/>
                    </a:schemeClr>
                  </a:outerShdw>
                </a:effectLst>
              </a:rPr>
              <a:t>and </a:t>
            </a:r>
            <a:r>
              <a:rPr lang="en-US" sz="2000" b="0" cap="none" spc="0" dirty="0">
                <a:ln w="0"/>
                <a:solidFill>
                  <a:schemeClr val="bg1"/>
                </a:solidFill>
                <a:effectLst>
                  <a:outerShdw blurRad="38100" dist="19050" dir="2700000" algn="tl" rotWithShape="0">
                    <a:schemeClr val="dk1">
                      <a:alpha val="40000"/>
                    </a:schemeClr>
                  </a:outerShdw>
                </a:effectLst>
              </a:rPr>
              <a:t>murdered</a:t>
            </a:r>
            <a:r>
              <a:rPr lang="en-US" sz="2000" dirty="0">
                <a:ln w="0"/>
                <a:solidFill>
                  <a:schemeClr val="bg1"/>
                </a:solidFill>
                <a:effectLst>
                  <a:outerShdw blurRad="38100" dist="19050" dir="2700000" algn="tl" rotWithShape="0">
                    <a:schemeClr val="dk1">
                      <a:alpha val="40000"/>
                    </a:schemeClr>
                  </a:outerShdw>
                </a:effectLst>
              </a:rPr>
              <a:t>, an event that hung like a dark cloud over him and plagued him for the rest of his life, despite his many successes.</a:t>
            </a:r>
            <a:endParaRPr lang="en-US" sz="20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218710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iterate type="lt">
                                    <p:tmPct val="1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80">
                                          <p:stCondLst>
                                            <p:cond delay="0"/>
                                          </p:stCondLst>
                                        </p:cTn>
                                        <p:tgtEl>
                                          <p:spTgt spid="3">
                                            <p:txEl>
                                              <p:pRg st="3" end="3"/>
                                            </p:txEl>
                                          </p:spTgt>
                                        </p:tgtEl>
                                      </p:cBhvr>
                                    </p:animEffect>
                                    <p:anim calcmode="lin" valueType="num">
                                      <p:cBhvr>
                                        <p:cTn id="1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3" end="3"/>
                                            </p:txEl>
                                          </p:spTgt>
                                        </p:tgtEl>
                                      </p:cBhvr>
                                      <p:to x="100000" y="60000"/>
                                    </p:animScale>
                                    <p:animScale>
                                      <p:cBhvr>
                                        <p:cTn id="24" dur="166" decel="50000">
                                          <p:stCondLst>
                                            <p:cond delay="676"/>
                                          </p:stCondLst>
                                        </p:cTn>
                                        <p:tgtEl>
                                          <p:spTgt spid="3">
                                            <p:txEl>
                                              <p:pRg st="3" end="3"/>
                                            </p:txEl>
                                          </p:spTgt>
                                        </p:tgtEl>
                                      </p:cBhvr>
                                      <p:to x="100000" y="100000"/>
                                    </p:animScale>
                                    <p:animScale>
                                      <p:cBhvr>
                                        <p:cTn id="25" dur="26">
                                          <p:stCondLst>
                                            <p:cond delay="1312"/>
                                          </p:stCondLst>
                                        </p:cTn>
                                        <p:tgtEl>
                                          <p:spTgt spid="3">
                                            <p:txEl>
                                              <p:pRg st="3" end="3"/>
                                            </p:txEl>
                                          </p:spTgt>
                                        </p:tgtEl>
                                      </p:cBhvr>
                                      <p:to x="100000" y="80000"/>
                                    </p:animScale>
                                    <p:animScale>
                                      <p:cBhvr>
                                        <p:cTn id="26" dur="166" decel="50000">
                                          <p:stCondLst>
                                            <p:cond delay="1338"/>
                                          </p:stCondLst>
                                        </p:cTn>
                                        <p:tgtEl>
                                          <p:spTgt spid="3">
                                            <p:txEl>
                                              <p:pRg st="3" end="3"/>
                                            </p:txEl>
                                          </p:spTgt>
                                        </p:tgtEl>
                                      </p:cBhvr>
                                      <p:to x="100000" y="100000"/>
                                    </p:animScale>
                                    <p:animScale>
                                      <p:cBhvr>
                                        <p:cTn id="27" dur="26">
                                          <p:stCondLst>
                                            <p:cond delay="1642"/>
                                          </p:stCondLst>
                                        </p:cTn>
                                        <p:tgtEl>
                                          <p:spTgt spid="3">
                                            <p:txEl>
                                              <p:pRg st="3" end="3"/>
                                            </p:txEl>
                                          </p:spTgt>
                                        </p:tgtEl>
                                      </p:cBhvr>
                                      <p:to x="100000" y="90000"/>
                                    </p:animScale>
                                    <p:animScale>
                                      <p:cBhvr>
                                        <p:cTn id="28" dur="166" decel="50000">
                                          <p:stCondLst>
                                            <p:cond delay="1668"/>
                                          </p:stCondLst>
                                        </p:cTn>
                                        <p:tgtEl>
                                          <p:spTgt spid="3">
                                            <p:txEl>
                                              <p:pRg st="3" end="3"/>
                                            </p:txEl>
                                          </p:spTgt>
                                        </p:tgtEl>
                                      </p:cBhvr>
                                      <p:to x="100000" y="100000"/>
                                    </p:animScale>
                                    <p:animScale>
                                      <p:cBhvr>
                                        <p:cTn id="29" dur="26">
                                          <p:stCondLst>
                                            <p:cond delay="1808"/>
                                          </p:stCondLst>
                                        </p:cTn>
                                        <p:tgtEl>
                                          <p:spTgt spid="3">
                                            <p:txEl>
                                              <p:pRg st="3" end="3"/>
                                            </p:txEl>
                                          </p:spTgt>
                                        </p:tgtEl>
                                      </p:cBhvr>
                                      <p:to x="100000" y="95000"/>
                                    </p:animScale>
                                    <p:animScale>
                                      <p:cBhvr>
                                        <p:cTn id="30" dur="166" decel="50000">
                                          <p:stCondLst>
                                            <p:cond delay="1834"/>
                                          </p:stCondLst>
                                        </p:cTn>
                                        <p:tgtEl>
                                          <p:spTgt spid="3">
                                            <p:txEl>
                                              <p:pRg st="3" end="3"/>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Effect transition="in" filter="wipe(down)">
                                      <p:cBhvr>
                                        <p:cTn id="4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838200" y="1436914"/>
            <a:ext cx="10515600" cy="4523308"/>
          </a:xfrm>
        </p:spPr>
        <p:txBody>
          <a:bodyPr>
            <a:normAutofit/>
          </a:bodyPr>
          <a:lstStyle/>
          <a:p>
            <a:pPr marL="0" indent="0">
              <a:buNone/>
            </a:pPr>
            <a:r>
              <a:rPr lang="en-US" sz="2400" dirty="0">
                <a:solidFill>
                  <a:schemeClr val="bg1"/>
                </a:solidFill>
                <a:latin typeface="Calibri" panose="020F0502020204030204" pitchFamily="34" charset="0"/>
                <a:ea typeface="Tahoma" panose="020B0604030504040204" pitchFamily="34" charset="0"/>
                <a:cs typeface="Times New Roman" panose="02020603050405020304" pitchFamily="18" charset="0"/>
              </a:rPr>
              <a:t>Two happier examples of unintended (maybe…we will never know) consequences/outcomes..........</a:t>
            </a:r>
          </a:p>
        </p:txBody>
      </p:sp>
      <p:sp>
        <p:nvSpPr>
          <p:cNvPr id="2" name="Text Placeholder 2">
            <a:extLst>
              <a:ext uri="{FF2B5EF4-FFF2-40B4-BE49-F238E27FC236}">
                <a16:creationId xmlns:a16="http://schemas.microsoft.com/office/drawing/2014/main" id="{FB21F535-B75D-0BC9-7CCB-03FBF96A0CF7}"/>
              </a:ext>
            </a:extLst>
          </p:cNvPr>
          <p:cNvSpPr txBox="1">
            <a:spLocks/>
          </p:cNvSpPr>
          <p:nvPr/>
        </p:nvSpPr>
        <p:spPr>
          <a:xfrm>
            <a:off x="838200" y="571206"/>
            <a:ext cx="10515600" cy="7696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625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sz="4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Why should a goal be “ecological” and how does this all connect to “Celebrating Our Journey, Shaping The Future”?</a:t>
            </a:r>
          </a:p>
        </p:txBody>
      </p:sp>
      <p:pic>
        <p:nvPicPr>
          <p:cNvPr id="4" name="Picture 3">
            <a:extLst>
              <a:ext uri="{FF2B5EF4-FFF2-40B4-BE49-F238E27FC236}">
                <a16:creationId xmlns:a16="http://schemas.microsoft.com/office/drawing/2014/main" id="{99DE3807-C027-EAB3-662D-26D01DA839A7}"/>
              </a:ext>
            </a:extLst>
          </p:cNvPr>
          <p:cNvPicPr>
            <a:picLocks noChangeAspect="1"/>
          </p:cNvPicPr>
          <p:nvPr/>
        </p:nvPicPr>
        <p:blipFill>
          <a:blip r:embed="rId3"/>
          <a:stretch>
            <a:fillRect/>
          </a:stretch>
        </p:blipFill>
        <p:spPr>
          <a:xfrm>
            <a:off x="2516542" y="2506776"/>
            <a:ext cx="2902503" cy="1844448"/>
          </a:xfrm>
          <a:prstGeom prst="rect">
            <a:avLst/>
          </a:prstGeom>
        </p:spPr>
      </p:pic>
      <p:pic>
        <p:nvPicPr>
          <p:cNvPr id="5" name="Picture 4">
            <a:extLst>
              <a:ext uri="{FF2B5EF4-FFF2-40B4-BE49-F238E27FC236}">
                <a16:creationId xmlns:a16="http://schemas.microsoft.com/office/drawing/2014/main" id="{F8462D77-2D04-5504-18F4-24C3C3867ACD}"/>
              </a:ext>
            </a:extLst>
          </p:cNvPr>
          <p:cNvPicPr>
            <a:picLocks noChangeAspect="1"/>
          </p:cNvPicPr>
          <p:nvPr/>
        </p:nvPicPr>
        <p:blipFill>
          <a:blip r:embed="rId4"/>
          <a:stretch>
            <a:fillRect/>
          </a:stretch>
        </p:blipFill>
        <p:spPr>
          <a:xfrm>
            <a:off x="7560128" y="2502049"/>
            <a:ext cx="2902502" cy="1849175"/>
          </a:xfrm>
          <a:prstGeom prst="rect">
            <a:avLst/>
          </a:prstGeom>
        </p:spPr>
      </p:pic>
      <p:sp>
        <p:nvSpPr>
          <p:cNvPr id="6" name="Rectangle 5">
            <a:extLst>
              <a:ext uri="{FF2B5EF4-FFF2-40B4-BE49-F238E27FC236}">
                <a16:creationId xmlns:a16="http://schemas.microsoft.com/office/drawing/2014/main" id="{40EF3341-07F4-0A0B-E122-75ACAD40A8C9}"/>
              </a:ext>
            </a:extLst>
          </p:cNvPr>
          <p:cNvSpPr/>
          <p:nvPr/>
        </p:nvSpPr>
        <p:spPr>
          <a:xfrm>
            <a:off x="2864642" y="4351224"/>
            <a:ext cx="3722916" cy="461665"/>
          </a:xfrm>
          <a:prstGeom prst="rect">
            <a:avLst/>
          </a:prstGeom>
          <a:noFill/>
        </p:spPr>
        <p:txBody>
          <a:bodyPr wrap="square" lIns="91440" tIns="45720" rIns="91440" bIns="45720">
            <a:spAutoFit/>
          </a:bodyPr>
          <a:lstStyle/>
          <a:p>
            <a:r>
              <a:rPr lang="en-US" sz="2400" b="0" cap="none" spc="0" dirty="0">
                <a:ln w="0"/>
                <a:solidFill>
                  <a:schemeClr val="bg1"/>
                </a:solidFill>
                <a:effectLst>
                  <a:outerShdw blurRad="38100" dist="19050" dir="2700000" algn="tl" rotWithShape="0">
                    <a:schemeClr val="dk1">
                      <a:alpha val="40000"/>
                    </a:schemeClr>
                  </a:outerShdw>
                </a:effectLst>
              </a:rPr>
              <a:t>Born c.571BCE</a:t>
            </a:r>
          </a:p>
        </p:txBody>
      </p:sp>
      <p:sp>
        <p:nvSpPr>
          <p:cNvPr id="7" name="Rectangle 6">
            <a:extLst>
              <a:ext uri="{FF2B5EF4-FFF2-40B4-BE49-F238E27FC236}">
                <a16:creationId xmlns:a16="http://schemas.microsoft.com/office/drawing/2014/main" id="{6B7281D3-120F-0A0E-85B5-D640F94930D2}"/>
              </a:ext>
            </a:extLst>
          </p:cNvPr>
          <p:cNvSpPr/>
          <p:nvPr/>
        </p:nvSpPr>
        <p:spPr>
          <a:xfrm>
            <a:off x="7929511" y="4351224"/>
            <a:ext cx="3722916" cy="461665"/>
          </a:xfrm>
          <a:prstGeom prst="rect">
            <a:avLst/>
          </a:prstGeom>
          <a:noFill/>
        </p:spPr>
        <p:txBody>
          <a:bodyPr wrap="square" lIns="91440" tIns="45720" rIns="91440" bIns="45720">
            <a:spAutoFit/>
          </a:bodyPr>
          <a:lstStyle/>
          <a:p>
            <a:r>
              <a:rPr lang="en-US" sz="2400" b="0" cap="none" spc="0" dirty="0">
                <a:ln w="0"/>
                <a:solidFill>
                  <a:schemeClr val="bg1"/>
                </a:solidFill>
                <a:effectLst>
                  <a:outerShdw blurRad="38100" dist="19050" dir="2700000" algn="tl" rotWithShape="0">
                    <a:schemeClr val="dk1">
                      <a:alpha val="40000"/>
                    </a:schemeClr>
                  </a:outerShdw>
                </a:effectLst>
              </a:rPr>
              <a:t>384BCE-322BCE</a:t>
            </a:r>
          </a:p>
        </p:txBody>
      </p:sp>
      <p:sp>
        <p:nvSpPr>
          <p:cNvPr id="8" name="Rectangle 7">
            <a:extLst>
              <a:ext uri="{FF2B5EF4-FFF2-40B4-BE49-F238E27FC236}">
                <a16:creationId xmlns:a16="http://schemas.microsoft.com/office/drawing/2014/main" id="{494DE9DA-040A-23B0-6C06-CE56F1E8048B}"/>
              </a:ext>
            </a:extLst>
          </p:cNvPr>
          <p:cNvSpPr/>
          <p:nvPr/>
        </p:nvSpPr>
        <p:spPr>
          <a:xfrm>
            <a:off x="3552142" y="2143082"/>
            <a:ext cx="831301" cy="461665"/>
          </a:xfrm>
          <a:prstGeom prst="rect">
            <a:avLst/>
          </a:prstGeom>
          <a:noFill/>
        </p:spPr>
        <p:txBody>
          <a:bodyPr wrap="square" lIns="91440" tIns="45720" rIns="91440" bIns="45720">
            <a:spAutoFit/>
          </a:bodyPr>
          <a:lstStyle/>
          <a:p>
            <a:r>
              <a:rPr lang="en-US" sz="2400" b="0" cap="none" spc="0" dirty="0">
                <a:ln w="0"/>
                <a:solidFill>
                  <a:schemeClr val="bg1"/>
                </a:solidFill>
                <a:effectLst>
                  <a:outerShdw blurRad="38100" dist="19050" dir="2700000" algn="tl" rotWithShape="0">
                    <a:schemeClr val="dk1">
                      <a:alpha val="40000"/>
                    </a:schemeClr>
                  </a:outerShdw>
                </a:effectLst>
              </a:rPr>
              <a:t>Laozi</a:t>
            </a:r>
          </a:p>
        </p:txBody>
      </p:sp>
      <p:sp>
        <p:nvSpPr>
          <p:cNvPr id="9" name="Rectangle 8">
            <a:extLst>
              <a:ext uri="{FF2B5EF4-FFF2-40B4-BE49-F238E27FC236}">
                <a16:creationId xmlns:a16="http://schemas.microsoft.com/office/drawing/2014/main" id="{9BEEC409-5791-C3EE-793B-B2242CEB2F78}"/>
              </a:ext>
            </a:extLst>
          </p:cNvPr>
          <p:cNvSpPr/>
          <p:nvPr/>
        </p:nvSpPr>
        <p:spPr>
          <a:xfrm>
            <a:off x="8456736" y="2143082"/>
            <a:ext cx="1301575" cy="461665"/>
          </a:xfrm>
          <a:prstGeom prst="rect">
            <a:avLst/>
          </a:prstGeom>
          <a:noFill/>
        </p:spPr>
        <p:txBody>
          <a:bodyPr wrap="square" lIns="91440" tIns="45720" rIns="91440" bIns="45720">
            <a:spAutoFit/>
          </a:bodyPr>
          <a:lstStyle/>
          <a:p>
            <a:r>
              <a:rPr lang="en-US" sz="2400" b="0" cap="none" spc="0" dirty="0">
                <a:ln w="0"/>
                <a:solidFill>
                  <a:schemeClr val="bg1"/>
                </a:solidFill>
                <a:effectLst>
                  <a:outerShdw blurRad="38100" dist="19050" dir="2700000" algn="tl" rotWithShape="0">
                    <a:schemeClr val="dk1">
                      <a:alpha val="40000"/>
                    </a:schemeClr>
                  </a:outerShdw>
                </a:effectLst>
              </a:rPr>
              <a:t>Aristotle</a:t>
            </a:r>
          </a:p>
        </p:txBody>
      </p:sp>
      <p:sp>
        <p:nvSpPr>
          <p:cNvPr id="10" name="Rectangle 9">
            <a:extLst>
              <a:ext uri="{FF2B5EF4-FFF2-40B4-BE49-F238E27FC236}">
                <a16:creationId xmlns:a16="http://schemas.microsoft.com/office/drawing/2014/main" id="{F53AA49C-BB15-DA8F-EE96-BBE9D7DE00FF}"/>
              </a:ext>
            </a:extLst>
          </p:cNvPr>
          <p:cNvSpPr/>
          <p:nvPr/>
        </p:nvSpPr>
        <p:spPr>
          <a:xfrm>
            <a:off x="446315" y="4812889"/>
            <a:ext cx="11495314" cy="1200329"/>
          </a:xfrm>
          <a:prstGeom prst="rect">
            <a:avLst/>
          </a:prstGeom>
          <a:noFill/>
        </p:spPr>
        <p:txBody>
          <a:bodyPr wrap="square" lIns="91440" tIns="45720" rIns="91440" bIns="45720">
            <a:spAutoFit/>
          </a:bodyPr>
          <a:lstStyle/>
          <a:p>
            <a:pPr algn="ctr"/>
            <a:r>
              <a:rPr lang="en-US" sz="2400" b="0" cap="none" spc="0" dirty="0">
                <a:ln w="0"/>
                <a:solidFill>
                  <a:schemeClr val="bg1"/>
                </a:solidFill>
                <a:effectLst>
                  <a:outerShdw blurRad="38100" dist="19050" dir="2700000" algn="tl" rotWithShape="0">
                    <a:schemeClr val="dk1">
                      <a:alpha val="40000"/>
                    </a:schemeClr>
                  </a:outerShdw>
                </a:effectLst>
              </a:rPr>
              <a:t>Both great, “legendary” teachers even in their own lifetimes (life goals of learning and sharing knowledge)….and their journeys are still going on to this day - they are still shaping the future of th</a:t>
            </a:r>
            <a:r>
              <a:rPr lang="en-US" sz="2400" dirty="0">
                <a:ln w="0"/>
                <a:solidFill>
                  <a:schemeClr val="bg1"/>
                </a:solidFill>
                <a:effectLst>
                  <a:outerShdw blurRad="38100" dist="19050" dir="2700000" algn="tl" rotWithShape="0">
                    <a:schemeClr val="dk1">
                      <a:alpha val="40000"/>
                    </a:schemeClr>
                  </a:outerShdw>
                </a:effectLst>
              </a:rPr>
              <a:t>e world through the legacies they have left behind.</a:t>
            </a:r>
            <a:endParaRPr lang="en-US" sz="24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310047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iterate type="lt">
                                    <p:tmAbs val="50"/>
                                  </p:iterate>
                                  <p:childTnLst>
                                    <p:set>
                                      <p:cBhvr>
                                        <p:cTn id="3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838200" y="1787816"/>
            <a:ext cx="10515600" cy="4237718"/>
          </a:xfrm>
        </p:spPr>
        <p:txBody>
          <a:bodyPr>
            <a:normAutofit fontScale="85000" lnSpcReduction="20000"/>
          </a:bodyPr>
          <a:lstStyle/>
          <a:p>
            <a:pPr marL="0" indent="0">
              <a:buNone/>
            </a:pPr>
            <a:r>
              <a:rPr lang="en-US" sz="3200" dirty="0">
                <a:solidFill>
                  <a:schemeClr val="bg1"/>
                </a:solidFill>
                <a:latin typeface="Calibri" panose="020F0502020204030204" pitchFamily="34" charset="0"/>
                <a:ea typeface="Tahoma" panose="020B0604030504040204" pitchFamily="34" charset="0"/>
                <a:cs typeface="Times New Roman" panose="02020603050405020304" pitchFamily="18" charset="0"/>
              </a:rPr>
              <a:t>Where does your influence begin?</a:t>
            </a:r>
          </a:p>
          <a:p>
            <a:pPr marL="0" indent="0">
              <a:buNone/>
            </a:pPr>
            <a:endParaRPr lang="en-US" sz="1300"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buNone/>
            </a:pPr>
            <a:r>
              <a:rPr lang="en-US" sz="3200" dirty="0">
                <a:solidFill>
                  <a:schemeClr val="bg1"/>
                </a:solidFill>
                <a:latin typeface="Calibri" panose="020F0502020204030204" pitchFamily="34" charset="0"/>
                <a:ea typeface="Tahoma" panose="020B0604030504040204" pitchFamily="34" charset="0"/>
                <a:cs typeface="Times New Roman" panose="02020603050405020304" pitchFamily="18" charset="0"/>
              </a:rPr>
              <a:t>Where does it end?</a:t>
            </a:r>
          </a:p>
          <a:p>
            <a:pPr marL="0" indent="0">
              <a:buNone/>
            </a:pPr>
            <a:endParaRPr lang="en-US" sz="1300"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buNone/>
            </a:pPr>
            <a:r>
              <a:rPr lang="en-US" sz="3200" dirty="0">
                <a:solidFill>
                  <a:schemeClr val="bg1"/>
                </a:solidFill>
                <a:latin typeface="Calibri" panose="020F0502020204030204" pitchFamily="34" charset="0"/>
                <a:ea typeface="Tahoma" panose="020B0604030504040204" pitchFamily="34" charset="0"/>
                <a:cs typeface="Times New Roman" panose="02020603050405020304" pitchFamily="18" charset="0"/>
              </a:rPr>
              <a:t>How are your current goals and aspirations based on your personal mindset and identity affecting YOUR journey and YOUR future?</a:t>
            </a:r>
          </a:p>
          <a:p>
            <a:pPr marL="0" indent="0">
              <a:buNone/>
            </a:pPr>
            <a:endParaRPr lang="en-US" sz="1300"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buNone/>
            </a:pPr>
            <a:r>
              <a:rPr lang="en-US" sz="3200" dirty="0">
                <a:solidFill>
                  <a:schemeClr val="bg1"/>
                </a:solidFill>
                <a:latin typeface="Calibri" panose="020F0502020204030204" pitchFamily="34" charset="0"/>
                <a:ea typeface="Tahoma" panose="020B0604030504040204" pitchFamily="34" charset="0"/>
                <a:cs typeface="Times New Roman" panose="02020603050405020304" pitchFamily="18" charset="0"/>
              </a:rPr>
              <a:t>How is your journey (and the subsequent future it is destined to have you arrive at) affecting your present goals and aspirations?</a:t>
            </a:r>
          </a:p>
          <a:p>
            <a:pPr marL="0" indent="0">
              <a:buNone/>
            </a:pPr>
            <a:endParaRPr lang="en-US" sz="1200"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buNone/>
            </a:pPr>
            <a:r>
              <a:rPr lang="en-US" sz="3200" dirty="0">
                <a:solidFill>
                  <a:schemeClr val="bg1"/>
                </a:solidFill>
                <a:latin typeface="Calibri" panose="020F0502020204030204" pitchFamily="34" charset="0"/>
                <a:ea typeface="Tahoma" panose="020B0604030504040204" pitchFamily="34" charset="0"/>
                <a:cs typeface="Times New Roman" panose="02020603050405020304" pitchFamily="18" charset="0"/>
              </a:rPr>
              <a:t>How is your current position/situation in life helping and/or hindering you in walking the path you want to and expressing your true identity the way you truly want to express it?</a:t>
            </a:r>
          </a:p>
        </p:txBody>
      </p:sp>
      <p:sp>
        <p:nvSpPr>
          <p:cNvPr id="2" name="Text Placeholder 2">
            <a:extLst>
              <a:ext uri="{FF2B5EF4-FFF2-40B4-BE49-F238E27FC236}">
                <a16:creationId xmlns:a16="http://schemas.microsoft.com/office/drawing/2014/main" id="{FB21F535-B75D-0BC9-7CCB-03FBF96A0CF7}"/>
              </a:ext>
            </a:extLst>
          </p:cNvPr>
          <p:cNvSpPr txBox="1">
            <a:spLocks/>
          </p:cNvSpPr>
          <p:nvPr/>
        </p:nvSpPr>
        <p:spPr>
          <a:xfrm>
            <a:off x="838200" y="680061"/>
            <a:ext cx="10515600" cy="7696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sz="4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Wrapping things up….</a:t>
            </a:r>
          </a:p>
        </p:txBody>
      </p:sp>
    </p:spTree>
    <p:extLst>
      <p:ext uri="{BB962C8B-B14F-4D97-AF65-F5344CB8AC3E}">
        <p14:creationId xmlns:p14="http://schemas.microsoft.com/office/powerpoint/2010/main" val="25826369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additive="base">
                                        <p:cTn id="1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80">
                                          <p:stCondLst>
                                            <p:cond delay="0"/>
                                          </p:stCondLst>
                                        </p:cTn>
                                        <p:tgtEl>
                                          <p:spTgt spid="3">
                                            <p:txEl>
                                              <p:pRg st="6" end="6"/>
                                            </p:txEl>
                                          </p:spTgt>
                                        </p:tgtEl>
                                      </p:cBhvr>
                                    </p:animEffect>
                                    <p:anim calcmode="lin" valueType="num">
                                      <p:cBhvr>
                                        <p:cTn id="23"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xEl>
                                              <p:pRg st="6" end="6"/>
                                            </p:txEl>
                                          </p:spTgt>
                                        </p:tgtEl>
                                      </p:cBhvr>
                                      <p:to x="100000" y="60000"/>
                                    </p:animScale>
                                    <p:animScale>
                                      <p:cBhvr>
                                        <p:cTn id="29" dur="166" decel="50000">
                                          <p:stCondLst>
                                            <p:cond delay="676"/>
                                          </p:stCondLst>
                                        </p:cTn>
                                        <p:tgtEl>
                                          <p:spTgt spid="3">
                                            <p:txEl>
                                              <p:pRg st="6" end="6"/>
                                            </p:txEl>
                                          </p:spTgt>
                                        </p:tgtEl>
                                      </p:cBhvr>
                                      <p:to x="100000" y="100000"/>
                                    </p:animScale>
                                    <p:animScale>
                                      <p:cBhvr>
                                        <p:cTn id="30" dur="26">
                                          <p:stCondLst>
                                            <p:cond delay="1312"/>
                                          </p:stCondLst>
                                        </p:cTn>
                                        <p:tgtEl>
                                          <p:spTgt spid="3">
                                            <p:txEl>
                                              <p:pRg st="6" end="6"/>
                                            </p:txEl>
                                          </p:spTgt>
                                        </p:tgtEl>
                                      </p:cBhvr>
                                      <p:to x="100000" y="80000"/>
                                    </p:animScale>
                                    <p:animScale>
                                      <p:cBhvr>
                                        <p:cTn id="31" dur="166" decel="50000">
                                          <p:stCondLst>
                                            <p:cond delay="1338"/>
                                          </p:stCondLst>
                                        </p:cTn>
                                        <p:tgtEl>
                                          <p:spTgt spid="3">
                                            <p:txEl>
                                              <p:pRg st="6" end="6"/>
                                            </p:txEl>
                                          </p:spTgt>
                                        </p:tgtEl>
                                      </p:cBhvr>
                                      <p:to x="100000" y="100000"/>
                                    </p:animScale>
                                    <p:animScale>
                                      <p:cBhvr>
                                        <p:cTn id="32" dur="26">
                                          <p:stCondLst>
                                            <p:cond delay="1642"/>
                                          </p:stCondLst>
                                        </p:cTn>
                                        <p:tgtEl>
                                          <p:spTgt spid="3">
                                            <p:txEl>
                                              <p:pRg st="6" end="6"/>
                                            </p:txEl>
                                          </p:spTgt>
                                        </p:tgtEl>
                                      </p:cBhvr>
                                      <p:to x="100000" y="90000"/>
                                    </p:animScale>
                                    <p:animScale>
                                      <p:cBhvr>
                                        <p:cTn id="33" dur="166" decel="50000">
                                          <p:stCondLst>
                                            <p:cond delay="1668"/>
                                          </p:stCondLst>
                                        </p:cTn>
                                        <p:tgtEl>
                                          <p:spTgt spid="3">
                                            <p:txEl>
                                              <p:pRg st="6" end="6"/>
                                            </p:txEl>
                                          </p:spTgt>
                                        </p:tgtEl>
                                      </p:cBhvr>
                                      <p:to x="100000" y="100000"/>
                                    </p:animScale>
                                    <p:animScale>
                                      <p:cBhvr>
                                        <p:cTn id="34" dur="26">
                                          <p:stCondLst>
                                            <p:cond delay="1808"/>
                                          </p:stCondLst>
                                        </p:cTn>
                                        <p:tgtEl>
                                          <p:spTgt spid="3">
                                            <p:txEl>
                                              <p:pRg st="6" end="6"/>
                                            </p:txEl>
                                          </p:spTgt>
                                        </p:tgtEl>
                                      </p:cBhvr>
                                      <p:to x="100000" y="95000"/>
                                    </p:animScale>
                                    <p:animScale>
                                      <p:cBhvr>
                                        <p:cTn id="35" dur="166" decel="50000">
                                          <p:stCondLst>
                                            <p:cond delay="1834"/>
                                          </p:stCondLst>
                                        </p:cTn>
                                        <p:tgtEl>
                                          <p:spTgt spid="3">
                                            <p:txEl>
                                              <p:pRg st="6" end="6"/>
                                            </p:txEl>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p:cTn id="40"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1"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2"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43"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838200" y="1730829"/>
            <a:ext cx="10515600" cy="4566850"/>
          </a:xfrm>
        </p:spPr>
        <p:txBody>
          <a:bodyPr>
            <a:normAutofit fontScale="70000" lnSpcReduction="20000"/>
          </a:bodyPr>
          <a:lstStyle/>
          <a:p>
            <a:pPr marL="0" indent="0">
              <a:buNone/>
            </a:pPr>
            <a:r>
              <a:rPr lang="en-US" sz="3200" dirty="0">
                <a:solidFill>
                  <a:schemeClr val="bg1"/>
                </a:solidFill>
                <a:latin typeface="Calibri" panose="020F0502020204030204" pitchFamily="34" charset="0"/>
                <a:ea typeface="Tahoma" panose="020B0604030504040204" pitchFamily="34" charset="0"/>
                <a:cs typeface="Times New Roman" panose="02020603050405020304" pitchFamily="18" charset="0"/>
              </a:rPr>
              <a:t>The ecology of your goal and the ecology of the environment your goal is trying to manifest itself in have a big impact on how easy or difficult your goal may be to achieve.</a:t>
            </a:r>
          </a:p>
          <a:p>
            <a:pPr marL="0" indent="0">
              <a:buNone/>
            </a:pPr>
            <a:endParaRPr lang="en-US" sz="3200"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buNone/>
            </a:pPr>
            <a:r>
              <a:rPr lang="en-US" sz="3200" dirty="0">
                <a:solidFill>
                  <a:schemeClr val="bg1"/>
                </a:solidFill>
                <a:latin typeface="Calibri" panose="020F0502020204030204" pitchFamily="34" charset="0"/>
                <a:ea typeface="Tahoma" panose="020B0604030504040204" pitchFamily="34" charset="0"/>
                <a:cs typeface="Times New Roman" panose="02020603050405020304" pitchFamily="18" charset="0"/>
              </a:rPr>
              <a:t>It IS possible to have GOOD goals that aren’t the RIGHT goals for you RIGHT NOW because of the ecological reasons.</a:t>
            </a:r>
          </a:p>
          <a:p>
            <a:pPr marL="0" indent="0">
              <a:buNone/>
            </a:pPr>
            <a:endParaRPr lang="en-US" sz="3200"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buNone/>
            </a:pPr>
            <a:r>
              <a:rPr lang="en-US" sz="3200" dirty="0">
                <a:solidFill>
                  <a:schemeClr val="bg1"/>
                </a:solidFill>
                <a:latin typeface="Calibri" panose="020F0502020204030204" pitchFamily="34" charset="0"/>
                <a:ea typeface="Tahoma" panose="020B0604030504040204" pitchFamily="34" charset="0"/>
                <a:cs typeface="Times New Roman" panose="02020603050405020304" pitchFamily="18" charset="0"/>
              </a:rPr>
              <a:t>Goals are rigid but flexible!</a:t>
            </a:r>
          </a:p>
          <a:p>
            <a:pPr marL="0" indent="0">
              <a:buNone/>
            </a:pPr>
            <a:r>
              <a:rPr lang="en-US" sz="3200" dirty="0">
                <a:solidFill>
                  <a:schemeClr val="bg1"/>
                </a:solidFill>
                <a:latin typeface="Calibri" panose="020F0502020204030204" pitchFamily="34" charset="0"/>
                <a:ea typeface="Tahoma" panose="020B0604030504040204" pitchFamily="34" charset="0"/>
                <a:cs typeface="Times New Roman" panose="02020603050405020304" pitchFamily="18" charset="0"/>
              </a:rPr>
              <a:t>	- Goals can and do change</a:t>
            </a:r>
          </a:p>
          <a:p>
            <a:pPr marL="0" indent="0">
              <a:buNone/>
            </a:pPr>
            <a:r>
              <a:rPr lang="en-US" sz="3200" dirty="0">
                <a:solidFill>
                  <a:schemeClr val="bg1"/>
                </a:solidFill>
                <a:latin typeface="Calibri" panose="020F0502020204030204" pitchFamily="34" charset="0"/>
                <a:ea typeface="Tahoma" panose="020B0604030504040204" pitchFamily="34" charset="0"/>
                <a:cs typeface="Times New Roman" panose="02020603050405020304" pitchFamily="18" charset="0"/>
              </a:rPr>
              <a:t>	- Ecologies and environments can and do change, sometimes</a:t>
            </a:r>
          </a:p>
          <a:p>
            <a:pPr marL="0" indent="0">
              <a:buNone/>
            </a:pPr>
            <a:r>
              <a:rPr lang="en-US" sz="3200" dirty="0">
                <a:solidFill>
                  <a:schemeClr val="bg1"/>
                </a:solidFill>
                <a:latin typeface="Calibri" panose="020F0502020204030204" pitchFamily="34" charset="0"/>
                <a:ea typeface="Tahoma" panose="020B0604030504040204" pitchFamily="34" charset="0"/>
                <a:cs typeface="Times New Roman" panose="02020603050405020304" pitchFamily="18" charset="0"/>
              </a:rPr>
              <a:t>	   drastically and quickly!  What started out as a good goal a the right time</a:t>
            </a:r>
          </a:p>
          <a:p>
            <a:pPr marL="0" indent="0">
              <a:buNone/>
            </a:pPr>
            <a:r>
              <a:rPr lang="en-US" sz="3200" dirty="0">
                <a:solidFill>
                  <a:schemeClr val="bg1"/>
                </a:solidFill>
                <a:latin typeface="Calibri" panose="020F0502020204030204" pitchFamily="34" charset="0"/>
                <a:ea typeface="Tahoma" panose="020B0604030504040204" pitchFamily="34" charset="0"/>
                <a:cs typeface="Times New Roman" panose="02020603050405020304" pitchFamily="18" charset="0"/>
              </a:rPr>
              <a:t>	   in the right place yesterday may not be so tomorrow.</a:t>
            </a:r>
          </a:p>
          <a:p>
            <a:pPr marL="0" indent="0">
              <a:buNone/>
            </a:pPr>
            <a:r>
              <a:rPr lang="en-US" sz="3200" dirty="0">
                <a:solidFill>
                  <a:schemeClr val="bg1"/>
                </a:solidFill>
                <a:latin typeface="Calibri" panose="020F0502020204030204" pitchFamily="34" charset="0"/>
                <a:ea typeface="Tahoma" panose="020B0604030504040204" pitchFamily="34" charset="0"/>
                <a:cs typeface="Times New Roman" panose="02020603050405020304" pitchFamily="18" charset="0"/>
              </a:rPr>
              <a:t>	- It is OK TO REINVENT YOURSELF, but don’t feel like you have to!</a:t>
            </a:r>
          </a:p>
          <a:p>
            <a:pPr marL="0" indent="0">
              <a:buNone/>
            </a:pPr>
            <a:endParaRPr lang="en-US" sz="3200"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p:txBody>
      </p:sp>
      <p:sp>
        <p:nvSpPr>
          <p:cNvPr id="2" name="Text Placeholder 2">
            <a:extLst>
              <a:ext uri="{FF2B5EF4-FFF2-40B4-BE49-F238E27FC236}">
                <a16:creationId xmlns:a16="http://schemas.microsoft.com/office/drawing/2014/main" id="{FB21F535-B75D-0BC9-7CCB-03FBF96A0CF7}"/>
              </a:ext>
            </a:extLst>
          </p:cNvPr>
          <p:cNvSpPr txBox="1">
            <a:spLocks/>
          </p:cNvSpPr>
          <p:nvPr/>
        </p:nvSpPr>
        <p:spPr>
          <a:xfrm>
            <a:off x="838200" y="701835"/>
            <a:ext cx="10515600" cy="7696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sz="4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Final Remarks/Closing Thoughts….</a:t>
            </a:r>
          </a:p>
        </p:txBody>
      </p:sp>
    </p:spTree>
    <p:extLst>
      <p:ext uri="{BB962C8B-B14F-4D97-AF65-F5344CB8AC3E}">
        <p14:creationId xmlns:p14="http://schemas.microsoft.com/office/powerpoint/2010/main" val="4064977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609601" y="1237786"/>
            <a:ext cx="6455229" cy="5173896"/>
          </a:xfrm>
        </p:spPr>
        <p:txBody>
          <a:bodyPr>
            <a:normAutofit fontScale="70000" lnSpcReduction="20000"/>
          </a:bodyPr>
          <a:lstStyle/>
          <a:p>
            <a:pPr marL="0" marR="0" indent="0">
              <a:spcBef>
                <a:spcPts val="0"/>
              </a:spcBef>
              <a:spcAft>
                <a:spcPts val="0"/>
              </a:spcAft>
              <a:buNone/>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am an elementary school educator with 15 years of experience in the classroom (November 30, 2022, was my “15 Year Anniversary in the Classroom”).  Ten and a half of those years have also included leadership responsibilities which saw me wearing the hats of Head of Department, Team Leader, and Coordinator at various times throughout that period.  I am also an International Coaching Federation (ICF) trained coach.  My field is success coaching.  I partner with people of all ages looking for clarity around major career and educational decisions in their lives.  I have three children (oldest son pictured here) and am married to a wonderful woman, a fellow educator (also pictured here).  We met when I was teaching in Shanghai during my “first stint” in China between 2012-2015.  I’m originally from Washington State, USA, although I’ve lived in quite a few different places since childhood, considering my own mother was also an international school teacher.  I currently live in Kunshan, China, where my wife and I are, once again, teaching together at an elementary school.</a:t>
            </a:r>
          </a:p>
        </p:txBody>
      </p:sp>
      <p:sp>
        <p:nvSpPr>
          <p:cNvPr id="2" name="Text Placeholder 2">
            <a:extLst>
              <a:ext uri="{FF2B5EF4-FFF2-40B4-BE49-F238E27FC236}">
                <a16:creationId xmlns:a16="http://schemas.microsoft.com/office/drawing/2014/main" id="{FB21F535-B75D-0BC9-7CCB-03FBF96A0CF7}"/>
              </a:ext>
            </a:extLst>
          </p:cNvPr>
          <p:cNvSpPr txBox="1">
            <a:spLocks/>
          </p:cNvSpPr>
          <p:nvPr/>
        </p:nvSpPr>
        <p:spPr>
          <a:xfrm>
            <a:off x="1785257" y="549432"/>
            <a:ext cx="10515600" cy="7696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hangingPunct="1">
              <a:buFont typeface="Arial"/>
              <a:buNone/>
            </a:pPr>
            <a:r>
              <a:rPr lang="en-US" sz="48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Who Am I?</a:t>
            </a:r>
          </a:p>
        </p:txBody>
      </p:sp>
      <p:pic>
        <p:nvPicPr>
          <p:cNvPr id="5" name="Picture 4">
            <a:extLst>
              <a:ext uri="{FF2B5EF4-FFF2-40B4-BE49-F238E27FC236}">
                <a16:creationId xmlns:a16="http://schemas.microsoft.com/office/drawing/2014/main" id="{EC45A17D-C92A-6C45-0D8C-505A699AE7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6490" y="0"/>
            <a:ext cx="5145510" cy="6858000"/>
          </a:xfrm>
          <a:prstGeom prst="rect">
            <a:avLst/>
          </a:prstGeom>
        </p:spPr>
      </p:pic>
    </p:spTree>
    <p:extLst>
      <p:ext uri="{BB962C8B-B14F-4D97-AF65-F5344CB8AC3E}">
        <p14:creationId xmlns:p14="http://schemas.microsoft.com/office/powerpoint/2010/main" val="32857326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wd">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838200" y="1594624"/>
            <a:ext cx="10515600" cy="4703055"/>
          </a:xfrm>
        </p:spPr>
        <p:txBody>
          <a:bodyPr>
            <a:normAutofit fontScale="92500" lnSpcReduction="10000"/>
          </a:bodyPr>
          <a:lstStyle/>
          <a:p>
            <a:pPr marL="0" indent="0">
              <a:buNone/>
            </a:pPr>
            <a:r>
              <a:rPr lang="en-US" sz="3200" dirty="0">
                <a:solidFill>
                  <a:schemeClr val="bg1"/>
                </a:solidFill>
                <a:latin typeface="Calibri" panose="020F0502020204030204" pitchFamily="34" charset="0"/>
                <a:ea typeface="Tahoma" panose="020B0604030504040204" pitchFamily="34" charset="0"/>
                <a:cs typeface="Times New Roman" panose="02020603050405020304" pitchFamily="18" charset="0"/>
              </a:rPr>
              <a:t>Who does this apply to?</a:t>
            </a:r>
          </a:p>
          <a:p>
            <a:pPr marL="0" indent="0">
              <a:buNone/>
            </a:pPr>
            <a:endParaRPr lang="en-US" sz="3200"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buNone/>
            </a:pPr>
            <a:r>
              <a:rPr lang="en-US" sz="3200" dirty="0">
                <a:solidFill>
                  <a:schemeClr val="bg1"/>
                </a:solidFill>
                <a:latin typeface="Calibri" panose="020F0502020204030204" pitchFamily="34" charset="0"/>
                <a:ea typeface="Tahoma" panose="020B0604030504040204" pitchFamily="34" charset="0"/>
                <a:cs typeface="Times New Roman" panose="02020603050405020304" pitchFamily="18" charset="0"/>
              </a:rPr>
              <a:t>                                                  EVERYONE!</a:t>
            </a:r>
          </a:p>
          <a:p>
            <a:pPr marL="0" indent="0">
              <a:buNone/>
            </a:pPr>
            <a:endParaRPr lang="en-US" sz="3200"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buNone/>
            </a:pPr>
            <a:r>
              <a:rPr lang="en-US" sz="3200" dirty="0">
                <a:solidFill>
                  <a:schemeClr val="bg1"/>
                </a:solidFill>
                <a:latin typeface="Calibri" panose="020F0502020204030204" pitchFamily="34" charset="0"/>
                <a:ea typeface="Tahoma" panose="020B0604030504040204" pitchFamily="34" charset="0"/>
                <a:cs typeface="Times New Roman" panose="02020603050405020304" pitchFamily="18" charset="0"/>
              </a:rPr>
              <a:t>	Kids, Adults</a:t>
            </a:r>
          </a:p>
          <a:p>
            <a:pPr marL="0" indent="0">
              <a:buNone/>
            </a:pPr>
            <a:r>
              <a:rPr lang="en-US" sz="3200" dirty="0">
                <a:solidFill>
                  <a:schemeClr val="bg1"/>
                </a:solidFill>
                <a:latin typeface="Calibri" panose="020F0502020204030204" pitchFamily="34" charset="0"/>
                <a:ea typeface="Tahoma" panose="020B0604030504040204" pitchFamily="34" charset="0"/>
                <a:cs typeface="Times New Roman" panose="02020603050405020304" pitchFamily="18" charset="0"/>
              </a:rPr>
              <a:t>	Students</a:t>
            </a:r>
          </a:p>
          <a:p>
            <a:pPr marL="0" indent="0">
              <a:buNone/>
            </a:pPr>
            <a:r>
              <a:rPr lang="en-US" sz="3200" dirty="0">
                <a:solidFill>
                  <a:schemeClr val="bg1"/>
                </a:solidFill>
                <a:latin typeface="Calibri" panose="020F0502020204030204" pitchFamily="34" charset="0"/>
                <a:ea typeface="Tahoma" panose="020B0604030504040204" pitchFamily="34" charset="0"/>
                <a:cs typeface="Times New Roman" panose="02020603050405020304" pitchFamily="18" charset="0"/>
              </a:rPr>
              <a:t>	Working Professionals</a:t>
            </a:r>
          </a:p>
          <a:p>
            <a:pPr marL="0" indent="0">
              <a:buNone/>
            </a:pPr>
            <a:r>
              <a:rPr lang="en-US" sz="3200" dirty="0">
                <a:solidFill>
                  <a:schemeClr val="bg1"/>
                </a:solidFill>
                <a:latin typeface="Calibri" panose="020F0502020204030204" pitchFamily="34" charset="0"/>
                <a:ea typeface="Tahoma" panose="020B0604030504040204" pitchFamily="34" charset="0"/>
                <a:cs typeface="Times New Roman" panose="02020603050405020304" pitchFamily="18" charset="0"/>
              </a:rPr>
              <a:t>	Retirees</a:t>
            </a:r>
          </a:p>
          <a:p>
            <a:pPr marL="0" indent="0">
              <a:buNone/>
            </a:pPr>
            <a:r>
              <a:rPr lang="en-US" sz="3200" dirty="0">
                <a:solidFill>
                  <a:schemeClr val="bg1"/>
                </a:solidFill>
                <a:latin typeface="Calibri" panose="020F0502020204030204" pitchFamily="34" charset="0"/>
                <a:ea typeface="Tahoma" panose="020B0604030504040204" pitchFamily="34" charset="0"/>
                <a:cs typeface="Times New Roman" panose="02020603050405020304" pitchFamily="18" charset="0"/>
              </a:rPr>
              <a:t>	Individuals and Organizations</a:t>
            </a:r>
          </a:p>
        </p:txBody>
      </p:sp>
      <p:sp>
        <p:nvSpPr>
          <p:cNvPr id="2" name="Text Placeholder 2">
            <a:extLst>
              <a:ext uri="{FF2B5EF4-FFF2-40B4-BE49-F238E27FC236}">
                <a16:creationId xmlns:a16="http://schemas.microsoft.com/office/drawing/2014/main" id="{FB21F535-B75D-0BC9-7CCB-03FBF96A0CF7}"/>
              </a:ext>
            </a:extLst>
          </p:cNvPr>
          <p:cNvSpPr txBox="1">
            <a:spLocks/>
          </p:cNvSpPr>
          <p:nvPr/>
        </p:nvSpPr>
        <p:spPr>
          <a:xfrm>
            <a:off x="838200" y="545721"/>
            <a:ext cx="10515600" cy="7696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sz="48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Final Remarks/Closing Thoughts….</a:t>
            </a:r>
          </a:p>
        </p:txBody>
      </p:sp>
    </p:spTree>
    <p:extLst>
      <p:ext uri="{BB962C8B-B14F-4D97-AF65-F5344CB8AC3E}">
        <p14:creationId xmlns:p14="http://schemas.microsoft.com/office/powerpoint/2010/main" val="36677203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down)">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additive="base">
                                        <p:cTn id="1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80">
                                          <p:stCondLst>
                                            <p:cond delay="0"/>
                                          </p:stCondLst>
                                        </p:cTn>
                                        <p:tgtEl>
                                          <p:spTgt spid="3">
                                            <p:txEl>
                                              <p:pRg st="5" end="5"/>
                                            </p:txEl>
                                          </p:spTgt>
                                        </p:tgtEl>
                                      </p:cBhvr>
                                    </p:animEffect>
                                    <p:anim calcmode="lin" valueType="num">
                                      <p:cBhvr>
                                        <p:cTn id="23"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xEl>
                                              <p:pRg st="5" end="5"/>
                                            </p:txEl>
                                          </p:spTgt>
                                        </p:tgtEl>
                                      </p:cBhvr>
                                      <p:to x="100000" y="60000"/>
                                    </p:animScale>
                                    <p:animScale>
                                      <p:cBhvr>
                                        <p:cTn id="29" dur="166" decel="50000">
                                          <p:stCondLst>
                                            <p:cond delay="676"/>
                                          </p:stCondLst>
                                        </p:cTn>
                                        <p:tgtEl>
                                          <p:spTgt spid="3">
                                            <p:txEl>
                                              <p:pRg st="5" end="5"/>
                                            </p:txEl>
                                          </p:spTgt>
                                        </p:tgtEl>
                                      </p:cBhvr>
                                      <p:to x="100000" y="100000"/>
                                    </p:animScale>
                                    <p:animScale>
                                      <p:cBhvr>
                                        <p:cTn id="30" dur="26">
                                          <p:stCondLst>
                                            <p:cond delay="1312"/>
                                          </p:stCondLst>
                                        </p:cTn>
                                        <p:tgtEl>
                                          <p:spTgt spid="3">
                                            <p:txEl>
                                              <p:pRg st="5" end="5"/>
                                            </p:txEl>
                                          </p:spTgt>
                                        </p:tgtEl>
                                      </p:cBhvr>
                                      <p:to x="100000" y="80000"/>
                                    </p:animScale>
                                    <p:animScale>
                                      <p:cBhvr>
                                        <p:cTn id="31" dur="166" decel="50000">
                                          <p:stCondLst>
                                            <p:cond delay="1338"/>
                                          </p:stCondLst>
                                        </p:cTn>
                                        <p:tgtEl>
                                          <p:spTgt spid="3">
                                            <p:txEl>
                                              <p:pRg st="5" end="5"/>
                                            </p:txEl>
                                          </p:spTgt>
                                        </p:tgtEl>
                                      </p:cBhvr>
                                      <p:to x="100000" y="100000"/>
                                    </p:animScale>
                                    <p:animScale>
                                      <p:cBhvr>
                                        <p:cTn id="32" dur="26">
                                          <p:stCondLst>
                                            <p:cond delay="1642"/>
                                          </p:stCondLst>
                                        </p:cTn>
                                        <p:tgtEl>
                                          <p:spTgt spid="3">
                                            <p:txEl>
                                              <p:pRg st="5" end="5"/>
                                            </p:txEl>
                                          </p:spTgt>
                                        </p:tgtEl>
                                      </p:cBhvr>
                                      <p:to x="100000" y="90000"/>
                                    </p:animScale>
                                    <p:animScale>
                                      <p:cBhvr>
                                        <p:cTn id="33" dur="166" decel="50000">
                                          <p:stCondLst>
                                            <p:cond delay="1668"/>
                                          </p:stCondLst>
                                        </p:cTn>
                                        <p:tgtEl>
                                          <p:spTgt spid="3">
                                            <p:txEl>
                                              <p:pRg st="5" end="5"/>
                                            </p:txEl>
                                          </p:spTgt>
                                        </p:tgtEl>
                                      </p:cBhvr>
                                      <p:to x="100000" y="100000"/>
                                    </p:animScale>
                                    <p:animScale>
                                      <p:cBhvr>
                                        <p:cTn id="34" dur="26">
                                          <p:stCondLst>
                                            <p:cond delay="1808"/>
                                          </p:stCondLst>
                                        </p:cTn>
                                        <p:tgtEl>
                                          <p:spTgt spid="3">
                                            <p:txEl>
                                              <p:pRg st="5" end="5"/>
                                            </p:txEl>
                                          </p:spTgt>
                                        </p:tgtEl>
                                      </p:cBhvr>
                                      <p:to x="100000" y="95000"/>
                                    </p:animScale>
                                    <p:animScale>
                                      <p:cBhvr>
                                        <p:cTn id="35" dur="166" decel="50000">
                                          <p:stCondLst>
                                            <p:cond delay="1834"/>
                                          </p:stCondLst>
                                        </p:cTn>
                                        <p:tgtEl>
                                          <p:spTgt spid="3">
                                            <p:txEl>
                                              <p:pRg st="5" end="5"/>
                                            </p:txEl>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ipe(down)">
                                      <p:cBhvr>
                                        <p:cTn id="40" dur="580">
                                          <p:stCondLst>
                                            <p:cond delay="0"/>
                                          </p:stCondLst>
                                        </p:cTn>
                                        <p:tgtEl>
                                          <p:spTgt spid="3">
                                            <p:txEl>
                                              <p:pRg st="6" end="6"/>
                                            </p:txEl>
                                          </p:spTgt>
                                        </p:tgtEl>
                                      </p:cBhvr>
                                    </p:animEffect>
                                    <p:anim calcmode="lin" valueType="num">
                                      <p:cBhvr>
                                        <p:cTn id="41"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6" end="6"/>
                                            </p:txEl>
                                          </p:spTgt>
                                        </p:tgtEl>
                                      </p:cBhvr>
                                      <p:to x="100000" y="60000"/>
                                    </p:animScale>
                                    <p:animScale>
                                      <p:cBhvr>
                                        <p:cTn id="47" dur="166" decel="50000">
                                          <p:stCondLst>
                                            <p:cond delay="676"/>
                                          </p:stCondLst>
                                        </p:cTn>
                                        <p:tgtEl>
                                          <p:spTgt spid="3">
                                            <p:txEl>
                                              <p:pRg st="6" end="6"/>
                                            </p:txEl>
                                          </p:spTgt>
                                        </p:tgtEl>
                                      </p:cBhvr>
                                      <p:to x="100000" y="100000"/>
                                    </p:animScale>
                                    <p:animScale>
                                      <p:cBhvr>
                                        <p:cTn id="48" dur="26">
                                          <p:stCondLst>
                                            <p:cond delay="1312"/>
                                          </p:stCondLst>
                                        </p:cTn>
                                        <p:tgtEl>
                                          <p:spTgt spid="3">
                                            <p:txEl>
                                              <p:pRg st="6" end="6"/>
                                            </p:txEl>
                                          </p:spTgt>
                                        </p:tgtEl>
                                      </p:cBhvr>
                                      <p:to x="100000" y="80000"/>
                                    </p:animScale>
                                    <p:animScale>
                                      <p:cBhvr>
                                        <p:cTn id="49" dur="166" decel="50000">
                                          <p:stCondLst>
                                            <p:cond delay="1338"/>
                                          </p:stCondLst>
                                        </p:cTn>
                                        <p:tgtEl>
                                          <p:spTgt spid="3">
                                            <p:txEl>
                                              <p:pRg st="6" end="6"/>
                                            </p:txEl>
                                          </p:spTgt>
                                        </p:tgtEl>
                                      </p:cBhvr>
                                      <p:to x="100000" y="100000"/>
                                    </p:animScale>
                                    <p:animScale>
                                      <p:cBhvr>
                                        <p:cTn id="50" dur="26">
                                          <p:stCondLst>
                                            <p:cond delay="1642"/>
                                          </p:stCondLst>
                                        </p:cTn>
                                        <p:tgtEl>
                                          <p:spTgt spid="3">
                                            <p:txEl>
                                              <p:pRg st="6" end="6"/>
                                            </p:txEl>
                                          </p:spTgt>
                                        </p:tgtEl>
                                      </p:cBhvr>
                                      <p:to x="100000" y="90000"/>
                                    </p:animScale>
                                    <p:animScale>
                                      <p:cBhvr>
                                        <p:cTn id="51" dur="166" decel="50000">
                                          <p:stCondLst>
                                            <p:cond delay="1668"/>
                                          </p:stCondLst>
                                        </p:cTn>
                                        <p:tgtEl>
                                          <p:spTgt spid="3">
                                            <p:txEl>
                                              <p:pRg st="6" end="6"/>
                                            </p:txEl>
                                          </p:spTgt>
                                        </p:tgtEl>
                                      </p:cBhvr>
                                      <p:to x="100000" y="100000"/>
                                    </p:animScale>
                                    <p:animScale>
                                      <p:cBhvr>
                                        <p:cTn id="52" dur="26">
                                          <p:stCondLst>
                                            <p:cond delay="1808"/>
                                          </p:stCondLst>
                                        </p:cTn>
                                        <p:tgtEl>
                                          <p:spTgt spid="3">
                                            <p:txEl>
                                              <p:pRg st="6" end="6"/>
                                            </p:txEl>
                                          </p:spTgt>
                                        </p:tgtEl>
                                      </p:cBhvr>
                                      <p:to x="100000" y="95000"/>
                                    </p:animScale>
                                    <p:animScale>
                                      <p:cBhvr>
                                        <p:cTn id="53" dur="166" decel="50000">
                                          <p:stCondLst>
                                            <p:cond delay="1834"/>
                                          </p:stCondLst>
                                        </p:cTn>
                                        <p:tgtEl>
                                          <p:spTgt spid="3">
                                            <p:txEl>
                                              <p:pRg st="6" end="6"/>
                                            </p:txEl>
                                          </p:spTgt>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barn(inVertical)">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6087F57-02F9-4956-7BC6-48F3A18E2EA4}"/>
              </a:ext>
            </a:extLst>
          </p:cNvPr>
          <p:cNvSpPr>
            <a:spLocks noGrp="1"/>
          </p:cNvSpPr>
          <p:nvPr>
            <p:ph type="body" idx="1"/>
          </p:nvPr>
        </p:nvSpPr>
        <p:spPr>
          <a:xfrm>
            <a:off x="996142" y="7046746"/>
            <a:ext cx="10515600" cy="609881"/>
          </a:xfrm>
        </p:spPr>
        <p:txBody>
          <a:bodyPr/>
          <a:lstStyle/>
          <a:p>
            <a:endParaRPr lang="en-US" dirty="0"/>
          </a:p>
        </p:txBody>
      </p:sp>
      <p:sp>
        <p:nvSpPr>
          <p:cNvPr id="3" name="Rectangle 2">
            <a:extLst>
              <a:ext uri="{FF2B5EF4-FFF2-40B4-BE49-F238E27FC236}">
                <a16:creationId xmlns:a16="http://schemas.microsoft.com/office/drawing/2014/main" id="{55191DEE-1402-4FF5-6C6A-33C4CC6314C5}"/>
              </a:ext>
            </a:extLst>
          </p:cNvPr>
          <p:cNvSpPr/>
          <p:nvPr/>
        </p:nvSpPr>
        <p:spPr>
          <a:xfrm>
            <a:off x="259930" y="451262"/>
            <a:ext cx="6607629" cy="5955476"/>
          </a:xfrm>
          <a:prstGeom prst="rect">
            <a:avLst/>
          </a:prstGeom>
          <a:solidFill>
            <a:schemeClr val="accent2"/>
          </a:solidFill>
        </p:spPr>
        <p:txBody>
          <a:bodyPr wrap="square" lIns="91440" tIns="45720" rIns="91440" bIns="45720">
            <a:spAutoFit/>
          </a:bodyPr>
          <a:lstStyle/>
          <a:p>
            <a:pPr algn="ctr"/>
            <a:endParaRPr lang="en-US" sz="1600" dirty="0">
              <a:ln w="0"/>
              <a:solidFill>
                <a:schemeClr val="tx1"/>
              </a:solidFill>
              <a:effectLst>
                <a:outerShdw blurRad="38100" dist="19050" dir="2700000" algn="tl" rotWithShape="0">
                  <a:schemeClr val="dk1">
                    <a:alpha val="40000"/>
                  </a:schemeClr>
                </a:outerShdw>
              </a:effectLst>
            </a:endParaRPr>
          </a:p>
          <a:p>
            <a:pPr algn="ctr"/>
            <a:r>
              <a:rPr lang="en-US" sz="4400" i="1" dirty="0">
                <a:ln w="0"/>
                <a:solidFill>
                  <a:schemeClr val="tx1"/>
                </a:solidFill>
                <a:effectLst>
                  <a:outerShdw blurRad="38100" dist="19050" dir="2700000" algn="tl" rotWithShape="0">
                    <a:schemeClr val="dk1">
                      <a:alpha val="40000"/>
                    </a:schemeClr>
                  </a:outerShdw>
                </a:effectLst>
              </a:rPr>
              <a:t>The Ecology of Goal Setting</a:t>
            </a:r>
          </a:p>
          <a:p>
            <a:pPr algn="ctr"/>
            <a:r>
              <a:rPr lang="en-US" sz="3600" dirty="0">
                <a:ln w="0"/>
                <a:solidFill>
                  <a:schemeClr val="tx1"/>
                </a:solidFill>
                <a:effectLst>
                  <a:outerShdw blurRad="38100" dist="19050" dir="2700000" algn="tl" rotWithShape="0">
                    <a:schemeClr val="dk1">
                      <a:alpha val="40000"/>
                    </a:schemeClr>
                  </a:outerShdw>
                </a:effectLst>
              </a:rPr>
              <a:t>with Andreas Gross</a:t>
            </a:r>
          </a:p>
          <a:p>
            <a:pPr algn="ctr"/>
            <a:r>
              <a:rPr lang="en-US" sz="2400" dirty="0">
                <a:ln w="0"/>
                <a:solidFill>
                  <a:schemeClr val="tx1"/>
                </a:solidFill>
                <a:effectLst>
                  <a:outerShdw blurRad="38100" dist="19050" dir="2700000" algn="tl" rotWithShape="0">
                    <a:schemeClr val="dk1">
                      <a:alpha val="40000"/>
                    </a:schemeClr>
                  </a:outerShdw>
                </a:effectLst>
              </a:rPr>
              <a:t>International Educator, Success Coach,</a:t>
            </a:r>
          </a:p>
          <a:p>
            <a:pPr algn="ctr"/>
            <a:r>
              <a:rPr lang="en-US" sz="2400" dirty="0">
                <a:ln w="0"/>
                <a:solidFill>
                  <a:schemeClr val="tx1"/>
                </a:solidFill>
                <a:effectLst>
                  <a:outerShdw blurRad="38100" dist="19050" dir="2700000" algn="tl" rotWithShape="0">
                    <a:schemeClr val="dk1">
                      <a:alpha val="40000"/>
                    </a:schemeClr>
                  </a:outerShdw>
                </a:effectLst>
              </a:rPr>
              <a:t>Small Business Owner and Freelancer</a:t>
            </a:r>
          </a:p>
          <a:p>
            <a:pPr algn="ctr"/>
            <a:endParaRPr lang="en-US" b="0" cap="none" spc="0" dirty="0">
              <a:ln w="0"/>
              <a:solidFill>
                <a:schemeClr val="tx1"/>
              </a:solidFill>
              <a:effectLst>
                <a:outerShdw blurRad="38100" dist="19050" dir="2700000" algn="tl" rotWithShape="0">
                  <a:schemeClr val="dk1">
                    <a:alpha val="40000"/>
                  </a:schemeClr>
                </a:outerShdw>
              </a:effectLst>
            </a:endParaRPr>
          </a:p>
          <a:p>
            <a:pPr algn="ctr"/>
            <a:r>
              <a:rPr lang="en-US" sz="2400" i="1" dirty="0">
                <a:ln w="0"/>
                <a:solidFill>
                  <a:schemeClr val="tx1"/>
                </a:solidFill>
                <a:effectLst>
                  <a:outerShdw blurRad="38100" dist="19050" dir="2700000" algn="tl" rotWithShape="0">
                    <a:schemeClr val="dk1">
                      <a:alpha val="40000"/>
                    </a:schemeClr>
                  </a:outerShdw>
                </a:effectLst>
              </a:rPr>
              <a:t>Andreas Philip Gross Enterprises LLC</a:t>
            </a:r>
          </a:p>
          <a:p>
            <a:pPr algn="ctr"/>
            <a:r>
              <a:rPr lang="en-US" sz="2400" dirty="0">
                <a:ln w="0"/>
                <a:solidFill>
                  <a:schemeClr val="tx1"/>
                </a:solidFill>
                <a:effectLst>
                  <a:outerShdw blurRad="38100" dist="19050" dir="2700000" algn="tl" rotWithShape="0">
                    <a:schemeClr val="dk1">
                      <a:alpha val="40000"/>
                    </a:schemeClr>
                  </a:outerShdw>
                </a:effectLst>
                <a:hlinkClick r:id="rId4"/>
              </a:rPr>
              <a:t>www.apg-enterprises.com</a:t>
            </a:r>
            <a:endParaRPr lang="en-US" sz="2400" dirty="0">
              <a:ln w="0"/>
              <a:solidFill>
                <a:schemeClr val="tx1"/>
              </a:solidFill>
              <a:effectLst>
                <a:outerShdw blurRad="38100" dist="19050" dir="2700000" algn="tl" rotWithShape="0">
                  <a:schemeClr val="dk1">
                    <a:alpha val="40000"/>
                  </a:schemeClr>
                </a:outerShdw>
              </a:effectLst>
            </a:endParaRPr>
          </a:p>
          <a:p>
            <a:pPr algn="ctr"/>
            <a:endParaRPr lang="en-US" dirty="0">
              <a:ln w="0"/>
              <a:solidFill>
                <a:schemeClr val="tx1"/>
              </a:solidFill>
              <a:effectLst>
                <a:outerShdw blurRad="38100" dist="19050" dir="2700000" algn="tl" rotWithShape="0">
                  <a:schemeClr val="dk1">
                    <a:alpha val="40000"/>
                  </a:schemeClr>
                </a:outerShdw>
              </a:effectLst>
            </a:endParaRPr>
          </a:p>
          <a:p>
            <a:r>
              <a:rPr lang="en-US" sz="2000" dirty="0">
                <a:ln w="0"/>
                <a:solidFill>
                  <a:schemeClr val="tx1"/>
                </a:solidFill>
                <a:effectLst>
                  <a:outerShdw blurRad="38100" dist="19050" dir="2700000" algn="tl" rotWithShape="0">
                    <a:schemeClr val="dk1">
                      <a:alpha val="40000"/>
                    </a:schemeClr>
                  </a:outerShdw>
                </a:effectLst>
              </a:rPr>
              <a:t>Email:</a:t>
            </a:r>
          </a:p>
          <a:p>
            <a:r>
              <a:rPr lang="en-US" sz="2000" dirty="0">
                <a:ln w="0"/>
                <a:solidFill>
                  <a:schemeClr val="tx1"/>
                </a:solidFill>
                <a:effectLst>
                  <a:outerShdw blurRad="38100" dist="19050" dir="2700000" algn="tl" rotWithShape="0">
                    <a:schemeClr val="dk1">
                      <a:alpha val="40000"/>
                    </a:schemeClr>
                  </a:outerShdw>
                </a:effectLst>
                <a:hlinkClick r:id="rId5"/>
              </a:rPr>
              <a:t>admin@apg-enterprises.com</a:t>
            </a:r>
            <a:endParaRPr lang="en-US" sz="2000" dirty="0">
              <a:ln w="0"/>
              <a:solidFill>
                <a:schemeClr val="tx1"/>
              </a:solidFill>
              <a:effectLst>
                <a:outerShdw blurRad="38100" dist="19050" dir="2700000" algn="tl" rotWithShape="0">
                  <a:schemeClr val="dk1">
                    <a:alpha val="40000"/>
                  </a:schemeClr>
                </a:outerShdw>
              </a:effectLst>
            </a:endParaRPr>
          </a:p>
          <a:p>
            <a:endParaRPr lang="en-US" sz="2000" dirty="0">
              <a:ln w="0"/>
              <a:solidFill>
                <a:schemeClr val="tx1"/>
              </a:solidFill>
              <a:effectLst>
                <a:outerShdw blurRad="38100" dist="19050" dir="2700000" algn="tl" rotWithShape="0">
                  <a:schemeClr val="dk1">
                    <a:alpha val="40000"/>
                  </a:schemeClr>
                </a:outerShdw>
              </a:effectLst>
            </a:endParaRPr>
          </a:p>
          <a:p>
            <a:r>
              <a:rPr lang="en-US" sz="2000" dirty="0">
                <a:ln w="0"/>
                <a:solidFill>
                  <a:schemeClr val="tx1"/>
                </a:solidFill>
                <a:effectLst>
                  <a:outerShdw blurRad="38100" dist="19050" dir="2700000" algn="tl" rotWithShape="0">
                    <a:schemeClr val="dk1">
                      <a:alpha val="40000"/>
                    </a:schemeClr>
                  </a:outerShdw>
                </a:effectLst>
              </a:rPr>
              <a:t>WeChat ID:</a:t>
            </a:r>
          </a:p>
          <a:p>
            <a:r>
              <a:rPr lang="en-US" sz="2000" dirty="0" err="1">
                <a:ln w="0"/>
                <a:solidFill>
                  <a:srgbClr val="0000FF"/>
                </a:solidFill>
                <a:effectLst>
                  <a:outerShdw blurRad="38100" dist="19050" dir="2700000" algn="tl" rotWithShape="0">
                    <a:schemeClr val="dk1">
                      <a:alpha val="40000"/>
                    </a:schemeClr>
                  </a:outerShdw>
                </a:effectLst>
              </a:rPr>
              <a:t>thefutureiscoming</a:t>
            </a:r>
            <a:endParaRPr lang="en-US" sz="2000" dirty="0">
              <a:ln w="0"/>
              <a:solidFill>
                <a:srgbClr val="0000FF"/>
              </a:solidFill>
              <a:effectLst>
                <a:outerShdw blurRad="38100" dist="19050" dir="2700000" algn="tl" rotWithShape="0">
                  <a:schemeClr val="dk1">
                    <a:alpha val="40000"/>
                  </a:schemeClr>
                </a:outerShdw>
              </a:effectLst>
            </a:endParaRPr>
          </a:p>
          <a:p>
            <a:endParaRPr lang="en-US" sz="2000" dirty="0">
              <a:ln w="0"/>
              <a:solidFill>
                <a:schemeClr val="tx1"/>
              </a:solidFill>
              <a:effectLst>
                <a:outerShdw blurRad="38100" dist="19050" dir="2700000" algn="tl" rotWithShape="0">
                  <a:schemeClr val="dk1">
                    <a:alpha val="40000"/>
                  </a:schemeClr>
                </a:outerShdw>
              </a:effectLst>
            </a:endParaRPr>
          </a:p>
          <a:p>
            <a:r>
              <a:rPr lang="en-US" sz="2000" dirty="0">
                <a:ln w="0"/>
                <a:solidFill>
                  <a:schemeClr val="tx1"/>
                </a:solidFill>
                <a:effectLst>
                  <a:outerShdw blurRad="38100" dist="19050" dir="2700000" algn="tl" rotWithShape="0">
                    <a:schemeClr val="dk1">
                      <a:alpha val="40000"/>
                    </a:schemeClr>
                  </a:outerShdw>
                </a:effectLst>
              </a:rPr>
              <a:t>Facebook: </a:t>
            </a:r>
            <a:r>
              <a:rPr lang="en-US" sz="2000" dirty="0">
                <a:ln w="0"/>
                <a:solidFill>
                  <a:srgbClr val="0000FF"/>
                </a:solidFill>
                <a:effectLst>
                  <a:outerShdw blurRad="38100" dist="19050" dir="2700000" algn="tl" rotWithShape="0">
                    <a:schemeClr val="dk1">
                      <a:alpha val="40000"/>
                    </a:schemeClr>
                  </a:outerShdw>
                </a:effectLst>
                <a:hlinkClick r:id="rId6"/>
              </a:rPr>
              <a:t>https://www.facebook.com/apgrossenterprises</a:t>
            </a:r>
            <a:r>
              <a:rPr lang="en-US" sz="2400" dirty="0">
                <a:ln w="0"/>
                <a:solidFill>
                  <a:srgbClr val="0000FF"/>
                </a:solidFill>
                <a:effectLst>
                  <a:outerShdw blurRad="38100" dist="19050" dir="2700000" algn="tl" rotWithShape="0">
                    <a:schemeClr val="dk1">
                      <a:alpha val="40000"/>
                    </a:schemeClr>
                  </a:outerShdw>
                </a:effectLst>
                <a:hlinkClick r:id="rId6"/>
              </a:rPr>
              <a:t>/</a:t>
            </a:r>
            <a:endParaRPr lang="en-US" sz="2400" dirty="0">
              <a:ln w="0"/>
              <a:solidFill>
                <a:srgbClr val="0000FF"/>
              </a:solidFill>
              <a:effectLst>
                <a:outerShdw blurRad="38100" dist="19050" dir="2700000" algn="tl" rotWithShape="0">
                  <a:schemeClr val="dk1">
                    <a:alpha val="40000"/>
                  </a:schemeClr>
                </a:outerShdw>
              </a:effectLst>
            </a:endParaRPr>
          </a:p>
          <a:p>
            <a:endParaRPr lang="en-US" sz="900" dirty="0">
              <a:ln w="0"/>
              <a:solidFill>
                <a:srgbClr val="0000FF"/>
              </a:solidFill>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id="{C8D8F349-7692-B035-65B2-AAC5A5914C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6013" y="3790073"/>
            <a:ext cx="1905000" cy="2057400"/>
          </a:xfrm>
          <a:prstGeom prst="rect">
            <a:avLst/>
          </a:prstGeom>
        </p:spPr>
      </p:pic>
      <p:pic>
        <p:nvPicPr>
          <p:cNvPr id="7" name="Picture 6">
            <a:extLst>
              <a:ext uri="{FF2B5EF4-FFF2-40B4-BE49-F238E27FC236}">
                <a16:creationId xmlns:a16="http://schemas.microsoft.com/office/drawing/2014/main" id="{1D49CFDA-E699-DCA8-9C64-DFF4B5200E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31986" y="0"/>
            <a:ext cx="4583317" cy="6858000"/>
          </a:xfrm>
          <a:prstGeom prst="rect">
            <a:avLst/>
          </a:prstGeom>
        </p:spPr>
      </p:pic>
      <p:sp>
        <p:nvSpPr>
          <p:cNvPr id="2" name="Text Placeholder 2">
            <a:extLst>
              <a:ext uri="{FF2B5EF4-FFF2-40B4-BE49-F238E27FC236}">
                <a16:creationId xmlns:a16="http://schemas.microsoft.com/office/drawing/2014/main" id="{FB21F535-B75D-0BC9-7CCB-03FBF96A0CF7}"/>
              </a:ext>
            </a:extLst>
          </p:cNvPr>
          <p:cNvSpPr txBox="1">
            <a:spLocks/>
          </p:cNvSpPr>
          <p:nvPr/>
        </p:nvSpPr>
        <p:spPr>
          <a:xfrm>
            <a:off x="7438789" y="5067300"/>
            <a:ext cx="4576514" cy="897728"/>
          </a:xfrm>
          <a:prstGeom prst="rect">
            <a:avLst/>
          </a:prstGeom>
          <a:solidFill>
            <a:schemeClr val="accent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hangingPunct="1">
              <a:buFont typeface="Arial"/>
              <a:buNone/>
            </a:pPr>
            <a:r>
              <a:rPr lang="en-US" sz="6000" b="1" i="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Thank you!</a:t>
            </a:r>
          </a:p>
        </p:txBody>
      </p:sp>
    </p:spTree>
    <p:extLst>
      <p:ext uri="{BB962C8B-B14F-4D97-AF65-F5344CB8AC3E}">
        <p14:creationId xmlns:p14="http://schemas.microsoft.com/office/powerpoint/2010/main" val="181896060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870857" y="1627868"/>
            <a:ext cx="7369622" cy="5066847"/>
          </a:xfrm>
        </p:spPr>
        <p:txBody>
          <a:bodyPr>
            <a:normAutofit/>
          </a:bodyPr>
          <a:lstStyle/>
          <a:p>
            <a:pPr marL="0" indent="0">
              <a:buNone/>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When looking at it from the outside, the topic of goal setting can all too frequently seem like a straightforward, no-questions-asked, “plug-and-chug” kind of ordeal – come up with a goal, break it apart into manageable steps, then work through the process of execution one step at a time.  And, to be fair, this </a:t>
            </a:r>
            <a:r>
              <a:rPr lang="en-US" sz="32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IS</a:t>
            </a: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more or less how it works at the most rudimentary level.</a:t>
            </a:r>
          </a:p>
        </p:txBody>
      </p:sp>
      <p:sp>
        <p:nvSpPr>
          <p:cNvPr id="2" name="Text Placeholder 2">
            <a:extLst>
              <a:ext uri="{FF2B5EF4-FFF2-40B4-BE49-F238E27FC236}">
                <a16:creationId xmlns:a16="http://schemas.microsoft.com/office/drawing/2014/main" id="{FB21F535-B75D-0BC9-7CCB-03FBF96A0CF7}"/>
              </a:ext>
            </a:extLst>
          </p:cNvPr>
          <p:cNvSpPr txBox="1">
            <a:spLocks/>
          </p:cNvSpPr>
          <p:nvPr/>
        </p:nvSpPr>
        <p:spPr>
          <a:xfrm>
            <a:off x="838200" y="669178"/>
            <a:ext cx="10515600" cy="7696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Brief Background on </a:t>
            </a:r>
            <a:r>
              <a:rPr lang="en-US" i="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Goal Setting </a:t>
            </a:r>
            <a:r>
              <a:rPr lang="en-US"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what is it and why is it important?</a:t>
            </a:r>
          </a:p>
        </p:txBody>
      </p:sp>
      <p:pic>
        <p:nvPicPr>
          <p:cNvPr id="4" name="Picture 3">
            <a:extLst>
              <a:ext uri="{FF2B5EF4-FFF2-40B4-BE49-F238E27FC236}">
                <a16:creationId xmlns:a16="http://schemas.microsoft.com/office/drawing/2014/main" id="{04659763-0722-4E81-A4AD-B2C1197D1699}"/>
              </a:ext>
            </a:extLst>
          </p:cNvPr>
          <p:cNvPicPr>
            <a:picLocks noChangeAspect="1"/>
          </p:cNvPicPr>
          <p:nvPr/>
        </p:nvPicPr>
        <p:blipFill>
          <a:blip r:embed="rId3"/>
          <a:stretch>
            <a:fillRect/>
          </a:stretch>
        </p:blipFill>
        <p:spPr>
          <a:xfrm>
            <a:off x="8886825" y="1825625"/>
            <a:ext cx="2466975" cy="1847850"/>
          </a:xfrm>
          <a:prstGeom prst="rect">
            <a:avLst/>
          </a:prstGeom>
        </p:spPr>
      </p:pic>
      <p:pic>
        <p:nvPicPr>
          <p:cNvPr id="5" name="Picture 4">
            <a:extLst>
              <a:ext uri="{FF2B5EF4-FFF2-40B4-BE49-F238E27FC236}">
                <a16:creationId xmlns:a16="http://schemas.microsoft.com/office/drawing/2014/main" id="{30FC1DF7-D11B-667C-AECC-2BCD8E84F1C3}"/>
              </a:ext>
            </a:extLst>
          </p:cNvPr>
          <p:cNvPicPr>
            <a:picLocks noChangeAspect="1"/>
          </p:cNvPicPr>
          <p:nvPr/>
        </p:nvPicPr>
        <p:blipFill>
          <a:blip r:embed="rId4"/>
          <a:stretch>
            <a:fillRect/>
          </a:stretch>
        </p:blipFill>
        <p:spPr>
          <a:xfrm>
            <a:off x="8865047" y="3824287"/>
            <a:ext cx="2543175" cy="1800225"/>
          </a:xfrm>
          <a:prstGeom prst="rect">
            <a:avLst/>
          </a:prstGeom>
        </p:spPr>
      </p:pic>
    </p:spTree>
    <p:extLst>
      <p:ext uri="{BB962C8B-B14F-4D97-AF65-F5344CB8AC3E}">
        <p14:creationId xmlns:p14="http://schemas.microsoft.com/office/powerpoint/2010/main" val="22889555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wd">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881744" y="1561657"/>
            <a:ext cx="7369622" cy="5029200"/>
          </a:xfrm>
        </p:spPr>
        <p:txBody>
          <a:bodyPr>
            <a:normAutofit/>
          </a:bodyPr>
          <a:lstStyle/>
          <a:p>
            <a:pPr marL="0" indent="0">
              <a:buNone/>
            </a:pPr>
            <a:r>
              <a:rPr lang="en-US" dirty="0">
                <a:solidFill>
                  <a:schemeClr val="bg1"/>
                </a:solidFill>
                <a:latin typeface="Calibri" panose="020F0502020204030204" pitchFamily="34" charset="0"/>
                <a:ea typeface="Tahoma" panose="020B0604030504040204" pitchFamily="34" charset="0"/>
                <a:cs typeface="Times New Roman" panose="02020603050405020304" pitchFamily="18" charset="0"/>
              </a:rPr>
              <a:t>I’m sure we’ve all heard of “SMART” Goals, or maybe even “SMART</a:t>
            </a:r>
            <a:r>
              <a:rPr lang="en-US" b="1" i="1" dirty="0">
                <a:solidFill>
                  <a:schemeClr val="bg1"/>
                </a:solidFill>
                <a:latin typeface="Calibri" panose="020F0502020204030204" pitchFamily="34" charset="0"/>
                <a:ea typeface="Tahoma" panose="020B0604030504040204" pitchFamily="34" charset="0"/>
                <a:cs typeface="Times New Roman" panose="02020603050405020304" pitchFamily="18" charset="0"/>
              </a:rPr>
              <a:t>ER</a:t>
            </a:r>
            <a:r>
              <a:rPr lang="en-US" dirty="0">
                <a:solidFill>
                  <a:schemeClr val="bg1"/>
                </a:solidFill>
                <a:latin typeface="Calibri" panose="020F0502020204030204" pitchFamily="34" charset="0"/>
                <a:ea typeface="Tahoma" panose="020B0604030504040204" pitchFamily="34" charset="0"/>
                <a:cs typeface="Times New Roman" panose="02020603050405020304" pitchFamily="18" charset="0"/>
              </a:rPr>
              <a:t>” Goals</a:t>
            </a:r>
          </a:p>
          <a:p>
            <a:pPr marL="0" indent="0">
              <a:buNone/>
            </a:pPr>
            <a:endParaRPr lang="en-US" sz="1100" b="1" i="1"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buNone/>
            </a:pPr>
            <a:r>
              <a:rPr lang="en-US" b="1" i="1" dirty="0">
                <a:solidFill>
                  <a:schemeClr val="bg1"/>
                </a:solidFill>
                <a:latin typeface="Calibri" panose="020F0502020204030204" pitchFamily="34" charset="0"/>
                <a:ea typeface="Tahoma" panose="020B0604030504040204" pitchFamily="34" charset="0"/>
                <a:cs typeface="Times New Roman" panose="02020603050405020304" pitchFamily="18" charset="0"/>
              </a:rPr>
              <a:t>SMART =</a:t>
            </a:r>
          </a:p>
          <a:p>
            <a:pPr marL="0" indent="0" algn="ctr">
              <a:buNone/>
            </a:pPr>
            <a:r>
              <a:rPr lang="en-US" b="1" i="1" dirty="0">
                <a:solidFill>
                  <a:schemeClr val="tx1"/>
                </a:solidFill>
                <a:highlight>
                  <a:srgbClr val="FFFF00"/>
                </a:highlight>
                <a:latin typeface="Calibri" panose="020F0502020204030204" pitchFamily="34" charset="0"/>
                <a:ea typeface="Tahoma" panose="020B0604030504040204" pitchFamily="34" charset="0"/>
                <a:cs typeface="Times New Roman" panose="02020603050405020304" pitchFamily="18" charset="0"/>
              </a:rPr>
              <a:t>S</a:t>
            </a:r>
            <a:r>
              <a:rPr lang="en-US" b="1" i="1" dirty="0">
                <a:solidFill>
                  <a:schemeClr val="bg1"/>
                </a:solidFill>
                <a:latin typeface="Calibri" panose="020F0502020204030204" pitchFamily="34" charset="0"/>
                <a:ea typeface="Tahoma" panose="020B0604030504040204" pitchFamily="34" charset="0"/>
                <a:cs typeface="Times New Roman" panose="02020603050405020304" pitchFamily="18" charset="0"/>
              </a:rPr>
              <a:t>pecific, </a:t>
            </a:r>
            <a:r>
              <a:rPr lang="en-US" b="1" i="1" dirty="0">
                <a:solidFill>
                  <a:schemeClr val="tx1"/>
                </a:solidFill>
                <a:highlight>
                  <a:srgbClr val="FFFF00"/>
                </a:highlight>
                <a:latin typeface="Calibri" panose="020F0502020204030204" pitchFamily="34" charset="0"/>
                <a:ea typeface="Tahoma" panose="020B0604030504040204" pitchFamily="34" charset="0"/>
                <a:cs typeface="Times New Roman" panose="02020603050405020304" pitchFamily="18" charset="0"/>
              </a:rPr>
              <a:t>M</a:t>
            </a:r>
            <a:r>
              <a:rPr lang="en-US" b="1" i="1" dirty="0">
                <a:solidFill>
                  <a:schemeClr val="bg1"/>
                </a:solidFill>
                <a:latin typeface="Calibri" panose="020F0502020204030204" pitchFamily="34" charset="0"/>
                <a:ea typeface="Tahoma" panose="020B0604030504040204" pitchFamily="34" charset="0"/>
                <a:cs typeface="Times New Roman" panose="02020603050405020304" pitchFamily="18" charset="0"/>
              </a:rPr>
              <a:t>easurable, </a:t>
            </a:r>
            <a:r>
              <a:rPr lang="en-US" b="1" i="1" dirty="0">
                <a:solidFill>
                  <a:schemeClr val="tx1"/>
                </a:solidFill>
                <a:highlight>
                  <a:srgbClr val="FFFF00"/>
                </a:highlight>
                <a:latin typeface="Calibri" panose="020F0502020204030204" pitchFamily="34" charset="0"/>
                <a:ea typeface="Tahoma" panose="020B0604030504040204" pitchFamily="34" charset="0"/>
                <a:cs typeface="Times New Roman" panose="02020603050405020304" pitchFamily="18" charset="0"/>
              </a:rPr>
              <a:t>A</a:t>
            </a:r>
            <a:r>
              <a:rPr lang="en-US" b="1" i="1" dirty="0">
                <a:solidFill>
                  <a:schemeClr val="bg1"/>
                </a:solidFill>
                <a:latin typeface="Calibri" panose="020F0502020204030204" pitchFamily="34" charset="0"/>
                <a:ea typeface="Tahoma" panose="020B0604030504040204" pitchFamily="34" charset="0"/>
                <a:cs typeface="Times New Roman" panose="02020603050405020304" pitchFamily="18" charset="0"/>
              </a:rPr>
              <a:t>ttainable/Action-oriented, </a:t>
            </a:r>
            <a:r>
              <a:rPr lang="en-US" b="1" i="1" dirty="0">
                <a:solidFill>
                  <a:schemeClr val="tx1"/>
                </a:solidFill>
                <a:highlight>
                  <a:srgbClr val="FFFF00"/>
                </a:highlight>
                <a:latin typeface="Calibri" panose="020F0502020204030204" pitchFamily="34" charset="0"/>
                <a:ea typeface="Tahoma" panose="020B0604030504040204" pitchFamily="34" charset="0"/>
                <a:cs typeface="Times New Roman" panose="02020603050405020304" pitchFamily="18" charset="0"/>
              </a:rPr>
              <a:t>R</a:t>
            </a:r>
            <a:r>
              <a:rPr lang="en-US" b="1" i="1" dirty="0">
                <a:solidFill>
                  <a:schemeClr val="bg1"/>
                </a:solidFill>
                <a:latin typeface="Calibri" panose="020F0502020204030204" pitchFamily="34" charset="0"/>
                <a:ea typeface="Tahoma" panose="020B0604030504040204" pitchFamily="34" charset="0"/>
                <a:cs typeface="Times New Roman" panose="02020603050405020304" pitchFamily="18" charset="0"/>
              </a:rPr>
              <a:t>elevant, and </a:t>
            </a:r>
            <a:r>
              <a:rPr lang="en-US" b="1" i="1" dirty="0">
                <a:solidFill>
                  <a:schemeClr val="tx1"/>
                </a:solidFill>
                <a:highlight>
                  <a:srgbClr val="FFFF00"/>
                </a:highlight>
                <a:latin typeface="Calibri" panose="020F0502020204030204" pitchFamily="34" charset="0"/>
                <a:ea typeface="Tahoma" panose="020B0604030504040204" pitchFamily="34" charset="0"/>
                <a:cs typeface="Times New Roman" panose="02020603050405020304" pitchFamily="18" charset="0"/>
              </a:rPr>
              <a:t>T</a:t>
            </a:r>
            <a:r>
              <a:rPr lang="en-US" b="1" i="1" dirty="0">
                <a:solidFill>
                  <a:schemeClr val="bg1"/>
                </a:solidFill>
                <a:latin typeface="Calibri" panose="020F0502020204030204" pitchFamily="34" charset="0"/>
                <a:ea typeface="Tahoma" panose="020B0604030504040204" pitchFamily="34" charset="0"/>
                <a:cs typeface="Times New Roman" panose="02020603050405020304" pitchFamily="18" charset="0"/>
              </a:rPr>
              <a:t>ime-Bound</a:t>
            </a:r>
            <a:endParaRPr lang="en-US" b="1" i="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100" b="1" i="1"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buNone/>
            </a:pPr>
            <a:r>
              <a:rPr lang="en-US" b="1" i="1" dirty="0">
                <a:solidFill>
                  <a:schemeClr val="bg1"/>
                </a:solidFill>
                <a:latin typeface="Calibri" panose="020F0502020204030204" pitchFamily="34" charset="0"/>
                <a:ea typeface="Tahoma" panose="020B0604030504040204" pitchFamily="34" charset="0"/>
                <a:cs typeface="Times New Roman" panose="02020603050405020304" pitchFamily="18" charset="0"/>
              </a:rPr>
              <a:t>SMARTER =</a:t>
            </a:r>
          </a:p>
          <a:p>
            <a:pPr marL="0" indent="0" algn="ctr">
              <a:buNone/>
            </a:pPr>
            <a:r>
              <a:rPr lang="en-US" b="1" i="1" dirty="0">
                <a:solidFill>
                  <a:schemeClr val="tx1"/>
                </a:solidFill>
                <a:highlight>
                  <a:srgbClr val="FFFF00"/>
                </a:highlight>
                <a:latin typeface="Calibri" panose="020F0502020204030204" pitchFamily="34" charset="0"/>
                <a:ea typeface="Tahoma" panose="020B0604030504040204" pitchFamily="34" charset="0"/>
                <a:cs typeface="Times New Roman" panose="02020603050405020304" pitchFamily="18" charset="0"/>
              </a:rPr>
              <a:t>S</a:t>
            </a:r>
            <a:r>
              <a:rPr lang="en-US" b="1" i="1" dirty="0">
                <a:solidFill>
                  <a:schemeClr val="bg1"/>
                </a:solidFill>
                <a:latin typeface="Calibri" panose="020F0502020204030204" pitchFamily="34" charset="0"/>
                <a:ea typeface="Tahoma" panose="020B0604030504040204" pitchFamily="34" charset="0"/>
                <a:cs typeface="Times New Roman" panose="02020603050405020304" pitchFamily="18" charset="0"/>
              </a:rPr>
              <a:t>pecific, </a:t>
            </a:r>
            <a:r>
              <a:rPr lang="en-US" b="1" i="1" dirty="0">
                <a:solidFill>
                  <a:schemeClr val="tx1"/>
                </a:solidFill>
                <a:highlight>
                  <a:srgbClr val="FFFF00"/>
                </a:highlight>
                <a:latin typeface="Calibri" panose="020F0502020204030204" pitchFamily="34" charset="0"/>
                <a:ea typeface="Tahoma" panose="020B0604030504040204" pitchFamily="34" charset="0"/>
                <a:cs typeface="Times New Roman" panose="02020603050405020304" pitchFamily="18" charset="0"/>
              </a:rPr>
              <a:t>M</a:t>
            </a:r>
            <a:r>
              <a:rPr lang="en-US" b="1" i="1" dirty="0">
                <a:solidFill>
                  <a:schemeClr val="bg1"/>
                </a:solidFill>
                <a:latin typeface="Calibri" panose="020F0502020204030204" pitchFamily="34" charset="0"/>
                <a:ea typeface="Tahoma" panose="020B0604030504040204" pitchFamily="34" charset="0"/>
                <a:cs typeface="Times New Roman" panose="02020603050405020304" pitchFamily="18" charset="0"/>
              </a:rPr>
              <a:t>easurable, </a:t>
            </a:r>
            <a:r>
              <a:rPr lang="en-US" b="1" i="1" dirty="0">
                <a:solidFill>
                  <a:schemeClr val="tx1"/>
                </a:solidFill>
                <a:highlight>
                  <a:srgbClr val="FFFF00"/>
                </a:highlight>
                <a:latin typeface="Calibri" panose="020F0502020204030204" pitchFamily="34" charset="0"/>
                <a:ea typeface="Tahoma" panose="020B0604030504040204" pitchFamily="34" charset="0"/>
                <a:cs typeface="Times New Roman" panose="02020603050405020304" pitchFamily="18" charset="0"/>
              </a:rPr>
              <a:t>A</a:t>
            </a:r>
            <a:r>
              <a:rPr lang="en-US" b="1" i="1" dirty="0">
                <a:solidFill>
                  <a:schemeClr val="bg1"/>
                </a:solidFill>
                <a:latin typeface="Calibri" panose="020F0502020204030204" pitchFamily="34" charset="0"/>
                <a:ea typeface="Tahoma" panose="020B0604030504040204" pitchFamily="34" charset="0"/>
                <a:cs typeface="Times New Roman" panose="02020603050405020304" pitchFamily="18" charset="0"/>
              </a:rPr>
              <a:t>ttainable/Action-oriented, </a:t>
            </a:r>
            <a:r>
              <a:rPr lang="en-US" b="1" i="1" dirty="0">
                <a:solidFill>
                  <a:schemeClr val="tx1"/>
                </a:solidFill>
                <a:highlight>
                  <a:srgbClr val="FFFF00"/>
                </a:highlight>
                <a:latin typeface="Calibri" panose="020F0502020204030204" pitchFamily="34" charset="0"/>
                <a:ea typeface="Tahoma" panose="020B0604030504040204" pitchFamily="34" charset="0"/>
                <a:cs typeface="Times New Roman" panose="02020603050405020304" pitchFamily="18" charset="0"/>
              </a:rPr>
              <a:t>R</a:t>
            </a:r>
            <a:r>
              <a:rPr lang="en-US" b="1" i="1" dirty="0">
                <a:solidFill>
                  <a:schemeClr val="bg1"/>
                </a:solidFill>
                <a:latin typeface="Calibri" panose="020F0502020204030204" pitchFamily="34" charset="0"/>
                <a:ea typeface="Tahoma" panose="020B0604030504040204" pitchFamily="34" charset="0"/>
                <a:cs typeface="Times New Roman" panose="02020603050405020304" pitchFamily="18" charset="0"/>
              </a:rPr>
              <a:t>elevant, </a:t>
            </a:r>
            <a:r>
              <a:rPr lang="en-US" b="1" i="1" dirty="0">
                <a:solidFill>
                  <a:schemeClr val="tx1"/>
                </a:solidFill>
                <a:highlight>
                  <a:srgbClr val="FFFF00"/>
                </a:highlight>
                <a:latin typeface="Calibri" panose="020F0502020204030204" pitchFamily="34" charset="0"/>
                <a:ea typeface="Tahoma" panose="020B0604030504040204" pitchFamily="34" charset="0"/>
                <a:cs typeface="Times New Roman" panose="02020603050405020304" pitchFamily="18" charset="0"/>
              </a:rPr>
              <a:t>T</a:t>
            </a:r>
            <a:r>
              <a:rPr lang="en-US" b="1" i="1" dirty="0">
                <a:solidFill>
                  <a:schemeClr val="bg1"/>
                </a:solidFill>
                <a:latin typeface="Calibri" panose="020F0502020204030204" pitchFamily="34" charset="0"/>
                <a:ea typeface="Tahoma" panose="020B0604030504040204" pitchFamily="34" charset="0"/>
                <a:cs typeface="Times New Roman" panose="02020603050405020304" pitchFamily="18" charset="0"/>
              </a:rPr>
              <a:t>ime-Bound, </a:t>
            </a:r>
            <a:r>
              <a:rPr lang="en-US" b="1" i="1" dirty="0">
                <a:solidFill>
                  <a:schemeClr val="tx1"/>
                </a:solidFill>
                <a:highlight>
                  <a:srgbClr val="FFFF00"/>
                </a:highlight>
                <a:latin typeface="Calibri" panose="020F0502020204030204" pitchFamily="34" charset="0"/>
                <a:ea typeface="Tahoma" panose="020B0604030504040204" pitchFamily="34" charset="0"/>
                <a:cs typeface="Times New Roman" panose="02020603050405020304" pitchFamily="18" charset="0"/>
              </a:rPr>
              <a:t>E</a:t>
            </a:r>
            <a:r>
              <a:rPr lang="en-US" b="1" i="1" dirty="0">
                <a:solidFill>
                  <a:schemeClr val="bg1"/>
                </a:solidFill>
                <a:latin typeface="Calibri" panose="020F0502020204030204" pitchFamily="34" charset="0"/>
                <a:ea typeface="Tahoma" panose="020B0604030504040204" pitchFamily="34" charset="0"/>
                <a:cs typeface="Times New Roman" panose="02020603050405020304" pitchFamily="18" charset="0"/>
              </a:rPr>
              <a:t>valuate, and </a:t>
            </a:r>
            <a:r>
              <a:rPr lang="en-US" b="1" i="1" dirty="0">
                <a:solidFill>
                  <a:schemeClr val="tx1"/>
                </a:solidFill>
                <a:highlight>
                  <a:srgbClr val="FFFF00"/>
                </a:highlight>
                <a:latin typeface="Calibri" panose="020F0502020204030204" pitchFamily="34" charset="0"/>
                <a:ea typeface="Tahoma" panose="020B0604030504040204" pitchFamily="34" charset="0"/>
                <a:cs typeface="Times New Roman" panose="02020603050405020304" pitchFamily="18" charset="0"/>
              </a:rPr>
              <a:t>R</a:t>
            </a:r>
            <a:r>
              <a:rPr lang="en-US" b="1" i="1" dirty="0">
                <a:solidFill>
                  <a:schemeClr val="bg1"/>
                </a:solidFill>
                <a:latin typeface="Calibri" panose="020F0502020204030204" pitchFamily="34" charset="0"/>
                <a:ea typeface="Tahoma" panose="020B0604030504040204" pitchFamily="34" charset="0"/>
                <a:cs typeface="Times New Roman" panose="02020603050405020304" pitchFamily="18" charset="0"/>
              </a:rPr>
              <a:t>e-examine/Readjust</a:t>
            </a:r>
          </a:p>
        </p:txBody>
      </p:sp>
      <p:sp>
        <p:nvSpPr>
          <p:cNvPr id="2" name="Text Placeholder 2">
            <a:extLst>
              <a:ext uri="{FF2B5EF4-FFF2-40B4-BE49-F238E27FC236}">
                <a16:creationId xmlns:a16="http://schemas.microsoft.com/office/drawing/2014/main" id="{FB21F535-B75D-0BC9-7CCB-03FBF96A0CF7}"/>
              </a:ext>
            </a:extLst>
          </p:cNvPr>
          <p:cNvSpPr txBox="1">
            <a:spLocks/>
          </p:cNvSpPr>
          <p:nvPr/>
        </p:nvSpPr>
        <p:spPr>
          <a:xfrm>
            <a:off x="838200" y="614748"/>
            <a:ext cx="10515600" cy="7696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Brief Background on </a:t>
            </a:r>
            <a:r>
              <a:rPr lang="en-US" i="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Goal Setting </a:t>
            </a:r>
            <a:r>
              <a:rPr lang="en-US"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what is it and why is it important?</a:t>
            </a:r>
          </a:p>
        </p:txBody>
      </p:sp>
      <p:pic>
        <p:nvPicPr>
          <p:cNvPr id="6" name="Picture 5">
            <a:extLst>
              <a:ext uri="{FF2B5EF4-FFF2-40B4-BE49-F238E27FC236}">
                <a16:creationId xmlns:a16="http://schemas.microsoft.com/office/drawing/2014/main" id="{559F7F85-8C6C-2D54-7E33-6F63DCB724E0}"/>
              </a:ext>
            </a:extLst>
          </p:cNvPr>
          <p:cNvPicPr>
            <a:picLocks noChangeAspect="1"/>
          </p:cNvPicPr>
          <p:nvPr/>
        </p:nvPicPr>
        <p:blipFill>
          <a:blip r:embed="rId3"/>
          <a:stretch>
            <a:fillRect/>
          </a:stretch>
        </p:blipFill>
        <p:spPr>
          <a:xfrm>
            <a:off x="9073235" y="1438835"/>
            <a:ext cx="2105025" cy="2171700"/>
          </a:xfrm>
          <a:prstGeom prst="rect">
            <a:avLst/>
          </a:prstGeom>
        </p:spPr>
      </p:pic>
      <p:pic>
        <p:nvPicPr>
          <p:cNvPr id="7" name="Picture 6">
            <a:extLst>
              <a:ext uri="{FF2B5EF4-FFF2-40B4-BE49-F238E27FC236}">
                <a16:creationId xmlns:a16="http://schemas.microsoft.com/office/drawing/2014/main" id="{C265E560-E883-4BAD-F759-54C4FF32A336}"/>
              </a:ext>
            </a:extLst>
          </p:cNvPr>
          <p:cNvPicPr>
            <a:picLocks noChangeAspect="1"/>
          </p:cNvPicPr>
          <p:nvPr/>
        </p:nvPicPr>
        <p:blipFill>
          <a:blip r:embed="rId4"/>
          <a:stretch>
            <a:fillRect/>
          </a:stretch>
        </p:blipFill>
        <p:spPr>
          <a:xfrm>
            <a:off x="8907908" y="3847651"/>
            <a:ext cx="2457450" cy="1857375"/>
          </a:xfrm>
          <a:prstGeom prst="rect">
            <a:avLst/>
          </a:prstGeom>
        </p:spPr>
      </p:pic>
    </p:spTree>
    <p:extLst>
      <p:ext uri="{BB962C8B-B14F-4D97-AF65-F5344CB8AC3E}">
        <p14:creationId xmlns:p14="http://schemas.microsoft.com/office/powerpoint/2010/main" val="31209679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iterate type="wd">
                                    <p:tmAbs val="100"/>
                                  </p:iterate>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iterate type="wd">
                                    <p:tmAbs val="100"/>
                                  </p:iterate>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iterate type="wd">
                                    <p:tmAbs val="100"/>
                                  </p:iterate>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iterate type="wd">
                                    <p:tmAbs val="100"/>
                                  </p:iterate>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881744" y="1561657"/>
            <a:ext cx="7369622" cy="5029200"/>
          </a:xfrm>
        </p:spPr>
        <p:txBody>
          <a:bodyPr>
            <a:normAutofit/>
          </a:bodyPr>
          <a:lstStyle/>
          <a:p>
            <a:pPr marL="0" indent="0">
              <a:buNone/>
            </a:pPr>
            <a:r>
              <a:rPr lang="en-US" sz="2400" dirty="0">
                <a:solidFill>
                  <a:schemeClr val="bg1"/>
                </a:solidFill>
                <a:latin typeface="Calibri" panose="020F0502020204030204" pitchFamily="34" charset="0"/>
                <a:ea typeface="Tahoma" panose="020B0604030504040204" pitchFamily="34" charset="0"/>
                <a:cs typeface="Times New Roman" panose="02020603050405020304" pitchFamily="18" charset="0"/>
              </a:rPr>
              <a:t>If you’ve done, or even attempted to do, any kind of serious, disciplined goal setting before (I’d guess this applies to many – if not all – of us here) you may have worked with a coach, teacher, or mentor; done it on your own with the plethora of DIY goal setting information out there; or maybe a little bit of each or some of these things.</a:t>
            </a:r>
            <a:endParaRPr lang="en-US" sz="2400" b="1" i="1"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p:txBody>
      </p:sp>
      <p:sp>
        <p:nvSpPr>
          <p:cNvPr id="2" name="Text Placeholder 2">
            <a:extLst>
              <a:ext uri="{FF2B5EF4-FFF2-40B4-BE49-F238E27FC236}">
                <a16:creationId xmlns:a16="http://schemas.microsoft.com/office/drawing/2014/main" id="{FB21F535-B75D-0BC9-7CCB-03FBF96A0CF7}"/>
              </a:ext>
            </a:extLst>
          </p:cNvPr>
          <p:cNvSpPr txBox="1">
            <a:spLocks/>
          </p:cNvSpPr>
          <p:nvPr/>
        </p:nvSpPr>
        <p:spPr>
          <a:xfrm>
            <a:off x="838200" y="614748"/>
            <a:ext cx="10515600" cy="7696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Brief Background on </a:t>
            </a:r>
            <a:r>
              <a:rPr lang="en-US" i="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Goal Setting </a:t>
            </a:r>
            <a:r>
              <a:rPr lang="en-US"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what is it and why is it important?</a:t>
            </a:r>
          </a:p>
        </p:txBody>
      </p:sp>
      <p:pic>
        <p:nvPicPr>
          <p:cNvPr id="4" name="Picture 3">
            <a:extLst>
              <a:ext uri="{FF2B5EF4-FFF2-40B4-BE49-F238E27FC236}">
                <a16:creationId xmlns:a16="http://schemas.microsoft.com/office/drawing/2014/main" id="{36772D2D-05C9-3D62-A682-F4A3939A39E9}"/>
              </a:ext>
            </a:extLst>
          </p:cNvPr>
          <p:cNvPicPr>
            <a:picLocks noChangeAspect="1"/>
          </p:cNvPicPr>
          <p:nvPr/>
        </p:nvPicPr>
        <p:blipFill>
          <a:blip r:embed="rId3"/>
          <a:stretch>
            <a:fillRect/>
          </a:stretch>
        </p:blipFill>
        <p:spPr>
          <a:xfrm>
            <a:off x="8832397" y="1865097"/>
            <a:ext cx="2619375" cy="1743075"/>
          </a:xfrm>
          <a:prstGeom prst="rect">
            <a:avLst/>
          </a:prstGeom>
        </p:spPr>
      </p:pic>
      <p:pic>
        <p:nvPicPr>
          <p:cNvPr id="5" name="Picture 4">
            <a:extLst>
              <a:ext uri="{FF2B5EF4-FFF2-40B4-BE49-F238E27FC236}">
                <a16:creationId xmlns:a16="http://schemas.microsoft.com/office/drawing/2014/main" id="{5225A08B-1726-EF49-F969-04F38B9E784C}"/>
              </a:ext>
            </a:extLst>
          </p:cNvPr>
          <p:cNvPicPr>
            <a:picLocks noChangeAspect="1"/>
          </p:cNvPicPr>
          <p:nvPr/>
        </p:nvPicPr>
        <p:blipFill>
          <a:blip r:embed="rId4"/>
          <a:stretch>
            <a:fillRect/>
          </a:stretch>
        </p:blipFill>
        <p:spPr>
          <a:xfrm>
            <a:off x="5175478" y="3957194"/>
            <a:ext cx="2857500" cy="1600200"/>
          </a:xfrm>
          <a:prstGeom prst="rect">
            <a:avLst/>
          </a:prstGeom>
        </p:spPr>
      </p:pic>
      <p:pic>
        <p:nvPicPr>
          <p:cNvPr id="8" name="Picture 7">
            <a:extLst>
              <a:ext uri="{FF2B5EF4-FFF2-40B4-BE49-F238E27FC236}">
                <a16:creationId xmlns:a16="http://schemas.microsoft.com/office/drawing/2014/main" id="{F6D9ED0C-9DB6-CC43-1243-7F91374CB31A}"/>
              </a:ext>
            </a:extLst>
          </p:cNvPr>
          <p:cNvPicPr>
            <a:picLocks noChangeAspect="1"/>
          </p:cNvPicPr>
          <p:nvPr/>
        </p:nvPicPr>
        <p:blipFill>
          <a:blip r:embed="rId5"/>
          <a:stretch>
            <a:fillRect/>
          </a:stretch>
        </p:blipFill>
        <p:spPr>
          <a:xfrm>
            <a:off x="1007605" y="4004819"/>
            <a:ext cx="3028950" cy="1504950"/>
          </a:xfrm>
          <a:prstGeom prst="rect">
            <a:avLst/>
          </a:prstGeom>
        </p:spPr>
      </p:pic>
      <p:pic>
        <p:nvPicPr>
          <p:cNvPr id="9" name="Picture 8">
            <a:extLst>
              <a:ext uri="{FF2B5EF4-FFF2-40B4-BE49-F238E27FC236}">
                <a16:creationId xmlns:a16="http://schemas.microsoft.com/office/drawing/2014/main" id="{112D93F9-0A10-94B2-290B-D58E4FC4A468}"/>
              </a:ext>
            </a:extLst>
          </p:cNvPr>
          <p:cNvPicPr>
            <a:picLocks noChangeAspect="1"/>
          </p:cNvPicPr>
          <p:nvPr/>
        </p:nvPicPr>
        <p:blipFill>
          <a:blip r:embed="rId6"/>
          <a:stretch>
            <a:fillRect/>
          </a:stretch>
        </p:blipFill>
        <p:spPr>
          <a:xfrm>
            <a:off x="8832397" y="3838132"/>
            <a:ext cx="2619375" cy="1743075"/>
          </a:xfrm>
          <a:prstGeom prst="rect">
            <a:avLst/>
          </a:prstGeom>
        </p:spPr>
      </p:pic>
    </p:spTree>
    <p:extLst>
      <p:ext uri="{BB962C8B-B14F-4D97-AF65-F5344CB8AC3E}">
        <p14:creationId xmlns:p14="http://schemas.microsoft.com/office/powerpoint/2010/main" val="10913694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wd">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881744" y="1828800"/>
            <a:ext cx="4648199" cy="5029200"/>
          </a:xfrm>
        </p:spPr>
        <p:txBody>
          <a:bodyPr>
            <a:normAutofit/>
          </a:bodyPr>
          <a:lstStyle/>
          <a:p>
            <a:pPr marL="0" indent="0">
              <a:buNone/>
            </a:pPr>
            <a:r>
              <a:rPr lang="en-US" dirty="0">
                <a:solidFill>
                  <a:schemeClr val="bg1"/>
                </a:solidFill>
                <a:latin typeface="Calibri" panose="020F0502020204030204" pitchFamily="34" charset="0"/>
                <a:ea typeface="Tahoma" panose="020B0604030504040204" pitchFamily="34" charset="0"/>
                <a:cs typeface="Times New Roman" panose="02020603050405020304" pitchFamily="18" charset="0"/>
              </a:rPr>
              <a:t>A quick Internet search on</a:t>
            </a:r>
          </a:p>
          <a:p>
            <a:pPr marL="0" indent="0">
              <a:buNone/>
            </a:pPr>
            <a:endParaRPr lang="en-US" sz="3600" b="1"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lgn="ctr">
              <a:buNone/>
            </a:pPr>
            <a:r>
              <a:rPr lang="en-US" sz="3600" b="1" dirty="0">
                <a:solidFill>
                  <a:schemeClr val="bg1"/>
                </a:solidFill>
                <a:latin typeface="Calibri" panose="020F0502020204030204" pitchFamily="34" charset="0"/>
                <a:ea typeface="Tahoma" panose="020B0604030504040204" pitchFamily="34" charset="0"/>
                <a:cs typeface="Times New Roman" panose="02020603050405020304" pitchFamily="18" charset="0"/>
              </a:rPr>
              <a:t>“goal setting”</a:t>
            </a:r>
          </a:p>
          <a:p>
            <a:pPr marL="0" indent="0">
              <a:buNone/>
            </a:pPr>
            <a:endParaRPr lang="en-US"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buNone/>
            </a:pPr>
            <a:r>
              <a:rPr lang="en-US" dirty="0">
                <a:solidFill>
                  <a:schemeClr val="bg1"/>
                </a:solidFill>
                <a:latin typeface="Calibri" panose="020F0502020204030204" pitchFamily="34" charset="0"/>
                <a:ea typeface="Tahoma" panose="020B0604030504040204" pitchFamily="34" charset="0"/>
                <a:cs typeface="Times New Roman" panose="02020603050405020304" pitchFamily="18" charset="0"/>
              </a:rPr>
              <a:t>turns up over 1 billion hits in less than a minute!</a:t>
            </a:r>
            <a:endParaRPr lang="en-US" b="1" i="1"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p:txBody>
      </p:sp>
      <p:sp>
        <p:nvSpPr>
          <p:cNvPr id="2" name="Text Placeholder 2">
            <a:extLst>
              <a:ext uri="{FF2B5EF4-FFF2-40B4-BE49-F238E27FC236}">
                <a16:creationId xmlns:a16="http://schemas.microsoft.com/office/drawing/2014/main" id="{FB21F535-B75D-0BC9-7CCB-03FBF96A0CF7}"/>
              </a:ext>
            </a:extLst>
          </p:cNvPr>
          <p:cNvSpPr txBox="1">
            <a:spLocks/>
          </p:cNvSpPr>
          <p:nvPr/>
        </p:nvSpPr>
        <p:spPr>
          <a:xfrm>
            <a:off x="838200" y="614748"/>
            <a:ext cx="10515600" cy="7696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Brief Background on </a:t>
            </a:r>
            <a:r>
              <a:rPr lang="en-US" i="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Goal Setting </a:t>
            </a:r>
            <a:r>
              <a:rPr lang="en-US"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what is it and why is it important?</a:t>
            </a:r>
          </a:p>
        </p:txBody>
      </p:sp>
      <p:pic>
        <p:nvPicPr>
          <p:cNvPr id="11" name="Picture 10">
            <a:extLst>
              <a:ext uri="{FF2B5EF4-FFF2-40B4-BE49-F238E27FC236}">
                <a16:creationId xmlns:a16="http://schemas.microsoft.com/office/drawing/2014/main" id="{2AD28FFB-B285-64E7-B4F4-0E258C37B463}"/>
              </a:ext>
            </a:extLst>
          </p:cNvPr>
          <p:cNvPicPr>
            <a:picLocks noChangeAspect="1"/>
          </p:cNvPicPr>
          <p:nvPr/>
        </p:nvPicPr>
        <p:blipFill>
          <a:blip r:embed="rId3"/>
          <a:stretch>
            <a:fillRect/>
          </a:stretch>
        </p:blipFill>
        <p:spPr>
          <a:xfrm>
            <a:off x="5606141" y="1089480"/>
            <a:ext cx="6072294" cy="5034026"/>
          </a:xfrm>
          <a:prstGeom prst="rect">
            <a:avLst/>
          </a:prstGeom>
        </p:spPr>
      </p:pic>
    </p:spTree>
    <p:extLst>
      <p:ext uri="{BB962C8B-B14F-4D97-AF65-F5344CB8AC3E}">
        <p14:creationId xmlns:p14="http://schemas.microsoft.com/office/powerpoint/2010/main" val="159528305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55EC6-913C-67B6-BEE3-7BF988B5FF59}"/>
              </a:ext>
            </a:extLst>
          </p:cNvPr>
          <p:cNvSpPr>
            <a:spLocks noGrp="1"/>
          </p:cNvSpPr>
          <p:nvPr>
            <p:ph type="body" idx="1"/>
          </p:nvPr>
        </p:nvSpPr>
        <p:spPr>
          <a:xfrm>
            <a:off x="751114" y="1491338"/>
            <a:ext cx="10624456" cy="5029200"/>
          </a:xfrm>
        </p:spPr>
        <p:txBody>
          <a:bodyPr>
            <a:normAutofit/>
          </a:bodyPr>
          <a:lstStyle/>
          <a:p>
            <a:pPr marL="0" indent="0">
              <a:buNone/>
            </a:pPr>
            <a:r>
              <a:rPr lang="en-US" dirty="0">
                <a:solidFill>
                  <a:schemeClr val="bg1"/>
                </a:solidFill>
                <a:latin typeface="Calibri" panose="020F0502020204030204" pitchFamily="34" charset="0"/>
                <a:ea typeface="Tahoma" panose="020B0604030504040204" pitchFamily="34" charset="0"/>
                <a:cs typeface="Times New Roman" panose="02020603050405020304" pitchFamily="18" charset="0"/>
              </a:rPr>
              <a:t>The point is: there are plenty of resources and informational guides out there on the mechanics of making, setting, and sticking to good, solid goals, and that’s good and necessary.  Everyone needs some kind of goal or goals to be working towards in life in order to experience growth and development.  Goals and their achievement in life are, in fact, NECESSARY for a good, whole, full life.</a:t>
            </a:r>
          </a:p>
          <a:p>
            <a:pPr marL="0" indent="0">
              <a:buNone/>
            </a:pPr>
            <a:endParaRPr lang="en-US" b="1" i="1" dirty="0">
              <a:solidFill>
                <a:schemeClr val="bg1"/>
              </a:solidFill>
              <a:latin typeface="Calibri" panose="020F0502020204030204" pitchFamily="34" charset="0"/>
              <a:ea typeface="Tahoma" panose="020B0604030504040204" pitchFamily="34" charset="0"/>
              <a:cs typeface="Times New Roman" panose="02020603050405020304" pitchFamily="18" charset="0"/>
            </a:endParaRPr>
          </a:p>
          <a:p>
            <a:pPr marL="0" indent="0" algn="ctr">
              <a:buNone/>
            </a:pPr>
            <a:r>
              <a:rPr lang="en-US" b="1" i="1" dirty="0">
                <a:solidFill>
                  <a:schemeClr val="bg1"/>
                </a:solidFill>
                <a:latin typeface="Calibri" panose="020F0502020204030204" pitchFamily="34" charset="0"/>
                <a:ea typeface="Tahoma" panose="020B0604030504040204" pitchFamily="34" charset="0"/>
                <a:cs typeface="Times New Roman" panose="02020603050405020304" pitchFamily="18" charset="0"/>
              </a:rPr>
              <a:t>So, while setting goals the right way, for the right reasons, and following through with achieving those goals is GREAT for sure, the steps and mechanics of “How to set a good goal and stick to it” is not what this webinar is about.</a:t>
            </a:r>
          </a:p>
        </p:txBody>
      </p:sp>
      <p:sp>
        <p:nvSpPr>
          <p:cNvPr id="2" name="Text Placeholder 2">
            <a:extLst>
              <a:ext uri="{FF2B5EF4-FFF2-40B4-BE49-F238E27FC236}">
                <a16:creationId xmlns:a16="http://schemas.microsoft.com/office/drawing/2014/main" id="{FB21F535-B75D-0BC9-7CCB-03FBF96A0CF7}"/>
              </a:ext>
            </a:extLst>
          </p:cNvPr>
          <p:cNvSpPr txBox="1">
            <a:spLocks/>
          </p:cNvSpPr>
          <p:nvPr/>
        </p:nvSpPr>
        <p:spPr>
          <a:xfrm>
            <a:off x="805542" y="832468"/>
            <a:ext cx="10515600" cy="7696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0">
              <a:buNone/>
            </a:pPr>
            <a:r>
              <a:rPr lang="en-US"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Brief Background on </a:t>
            </a:r>
            <a:r>
              <a:rPr lang="en-US" i="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Goal Setting </a:t>
            </a:r>
            <a:r>
              <a:rPr lang="en-US"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what is it and why is it important?</a:t>
            </a:r>
          </a:p>
        </p:txBody>
      </p:sp>
    </p:spTree>
    <p:extLst>
      <p:ext uri="{BB962C8B-B14F-4D97-AF65-F5344CB8AC3E}">
        <p14:creationId xmlns:p14="http://schemas.microsoft.com/office/powerpoint/2010/main" val="21515664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wd">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iterate type="wd">
                                    <p:tmPct val="1000"/>
                                  </p:iterate>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down)">
                                      <p:cBhvr>
                                        <p:cTn id="11" dur="580">
                                          <p:stCondLst>
                                            <p:cond delay="0"/>
                                          </p:stCondLst>
                                        </p:cTn>
                                        <p:tgtEl>
                                          <p:spTgt spid="3">
                                            <p:txEl>
                                              <p:pRg st="2" end="2"/>
                                            </p:txEl>
                                          </p:spTgt>
                                        </p:tgtEl>
                                      </p:cBhvr>
                                    </p:animEffect>
                                    <p:anim calcmode="lin" valueType="num">
                                      <p:cBhvr>
                                        <p:cTn id="1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2" end="2"/>
                                            </p:txEl>
                                          </p:spTgt>
                                        </p:tgtEl>
                                      </p:cBhvr>
                                      <p:to x="100000" y="60000"/>
                                    </p:animScale>
                                    <p:animScale>
                                      <p:cBhvr>
                                        <p:cTn id="18" dur="166" decel="50000">
                                          <p:stCondLst>
                                            <p:cond delay="676"/>
                                          </p:stCondLst>
                                        </p:cTn>
                                        <p:tgtEl>
                                          <p:spTgt spid="3">
                                            <p:txEl>
                                              <p:pRg st="2" end="2"/>
                                            </p:txEl>
                                          </p:spTgt>
                                        </p:tgtEl>
                                      </p:cBhvr>
                                      <p:to x="100000" y="100000"/>
                                    </p:animScale>
                                    <p:animScale>
                                      <p:cBhvr>
                                        <p:cTn id="19" dur="26">
                                          <p:stCondLst>
                                            <p:cond delay="1312"/>
                                          </p:stCondLst>
                                        </p:cTn>
                                        <p:tgtEl>
                                          <p:spTgt spid="3">
                                            <p:txEl>
                                              <p:pRg st="2" end="2"/>
                                            </p:txEl>
                                          </p:spTgt>
                                        </p:tgtEl>
                                      </p:cBhvr>
                                      <p:to x="100000" y="80000"/>
                                    </p:animScale>
                                    <p:animScale>
                                      <p:cBhvr>
                                        <p:cTn id="20" dur="166" decel="50000">
                                          <p:stCondLst>
                                            <p:cond delay="1338"/>
                                          </p:stCondLst>
                                        </p:cTn>
                                        <p:tgtEl>
                                          <p:spTgt spid="3">
                                            <p:txEl>
                                              <p:pRg st="2" end="2"/>
                                            </p:txEl>
                                          </p:spTgt>
                                        </p:tgtEl>
                                      </p:cBhvr>
                                      <p:to x="100000" y="100000"/>
                                    </p:animScale>
                                    <p:animScale>
                                      <p:cBhvr>
                                        <p:cTn id="21" dur="26">
                                          <p:stCondLst>
                                            <p:cond delay="1642"/>
                                          </p:stCondLst>
                                        </p:cTn>
                                        <p:tgtEl>
                                          <p:spTgt spid="3">
                                            <p:txEl>
                                              <p:pRg st="2" end="2"/>
                                            </p:txEl>
                                          </p:spTgt>
                                        </p:tgtEl>
                                      </p:cBhvr>
                                      <p:to x="100000" y="90000"/>
                                    </p:animScale>
                                    <p:animScale>
                                      <p:cBhvr>
                                        <p:cTn id="22" dur="166" decel="50000">
                                          <p:stCondLst>
                                            <p:cond delay="1668"/>
                                          </p:stCondLst>
                                        </p:cTn>
                                        <p:tgtEl>
                                          <p:spTgt spid="3">
                                            <p:txEl>
                                              <p:pRg st="2" end="2"/>
                                            </p:txEl>
                                          </p:spTgt>
                                        </p:tgtEl>
                                      </p:cBhvr>
                                      <p:to x="100000" y="100000"/>
                                    </p:animScale>
                                    <p:animScale>
                                      <p:cBhvr>
                                        <p:cTn id="23" dur="26">
                                          <p:stCondLst>
                                            <p:cond delay="1808"/>
                                          </p:stCondLst>
                                        </p:cTn>
                                        <p:tgtEl>
                                          <p:spTgt spid="3">
                                            <p:txEl>
                                              <p:pRg st="2" end="2"/>
                                            </p:txEl>
                                          </p:spTgt>
                                        </p:tgtEl>
                                      </p:cBhvr>
                                      <p:to x="100000" y="95000"/>
                                    </p:animScale>
                                    <p:animScale>
                                      <p:cBhvr>
                                        <p:cTn id="24"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555</TotalTime>
  <Words>3564</Words>
  <Application>Microsoft Office PowerPoint</Application>
  <PresentationFormat>Widescreen</PresentationFormat>
  <Paragraphs>268</Paragraphs>
  <Slides>41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Autumn Music Festival 2021</dc:title>
  <dc:creator>San Yuen Yum [HKMD]</dc:creator>
  <cp:lastModifiedBy>A.P.G. A.P.G.</cp:lastModifiedBy>
  <cp:revision>38</cp:revision>
  <dcterms:modified xsi:type="dcterms:W3CDTF">2023-02-24T15:33:30Z</dcterms:modified>
</cp:coreProperties>
</file>